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94" r:id="rId2"/>
    <p:sldId id="305" r:id="rId3"/>
    <p:sldId id="307" r:id="rId4"/>
    <p:sldId id="306" r:id="rId5"/>
    <p:sldId id="300" r:id="rId6"/>
    <p:sldId id="308" r:id="rId7"/>
    <p:sldId id="313" r:id="rId8"/>
    <p:sldId id="303" r:id="rId9"/>
    <p:sldId id="314" r:id="rId10"/>
    <p:sldId id="309" r:id="rId11"/>
    <p:sldId id="310" r:id="rId12"/>
    <p:sldId id="311" r:id="rId13"/>
    <p:sldId id="312" r:id="rId14"/>
    <p:sldId id="304" r:id="rId15"/>
    <p:sldId id="316" r:id="rId16"/>
    <p:sldId id="315" r:id="rId17"/>
    <p:sldId id="317" r:id="rId18"/>
    <p:sldId id="318" r:id="rId19"/>
    <p:sldId id="319" r:id="rId20"/>
    <p:sldId id="320" r:id="rId21"/>
    <p:sldId id="295" r:id="rId2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D400"/>
    <a:srgbClr val="FBCF0A"/>
    <a:srgbClr val="ECF613"/>
    <a:srgbClr val="FFFF00"/>
    <a:srgbClr val="003C83"/>
    <a:srgbClr val="DCF600"/>
    <a:srgbClr val="FF3300"/>
    <a:srgbClr val="E20000"/>
    <a:srgbClr val="7DBD0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82" autoAdjust="0"/>
    <p:restoredTop sz="96405" autoAdjust="0"/>
  </p:normalViewPr>
  <p:slideViewPr>
    <p:cSldViewPr>
      <p:cViewPr>
        <p:scale>
          <a:sx n="156" d="100"/>
          <a:sy n="156" d="100"/>
        </p:scale>
        <p:origin x="232" y="3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-2645" y="-8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BA832E-C8D5-154D-B5DE-DDFA88FF6547}" type="doc">
      <dgm:prSet loTypeId="urn:microsoft.com/office/officeart/2005/8/layout/hProcess11" loCatId="" qsTypeId="urn:microsoft.com/office/officeart/2005/8/quickstyle/simple4" qsCatId="simple" csTypeId="urn:microsoft.com/office/officeart/2005/8/colors/colorful3" csCatId="colorful" phldr="1"/>
      <dgm:spPr/>
    </dgm:pt>
    <dgm:pt modelId="{7CAB36FE-B615-7449-847A-9FAADB1012E7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</a:rPr>
            <a:t>Xử</a:t>
          </a:r>
          <a:r>
            <a:rPr lang="en-US" baseline="0">
              <a:solidFill>
                <a:schemeClr val="bg1"/>
              </a:solidFill>
            </a:rPr>
            <a:t> lý người dùng nhập số</a:t>
          </a:r>
          <a:endParaRPr lang="en-US">
            <a:solidFill>
              <a:schemeClr val="bg1"/>
            </a:solidFill>
          </a:endParaRPr>
        </a:p>
      </dgm:t>
    </dgm:pt>
    <dgm:pt modelId="{0251172D-73B2-D04C-A96C-DD9C7D84F304}" type="parTrans" cxnId="{307A41D2-5696-724F-BA2C-16F7EE2F1083}">
      <dgm:prSet/>
      <dgm:spPr/>
      <dgm:t>
        <a:bodyPr/>
        <a:lstStyle/>
        <a:p>
          <a:endParaRPr lang="en-US"/>
        </a:p>
      </dgm:t>
    </dgm:pt>
    <dgm:pt modelId="{3832FC1F-0261-4C4F-8CFE-830F5AF2A707}" type="sibTrans" cxnId="{307A41D2-5696-724F-BA2C-16F7EE2F1083}">
      <dgm:prSet/>
      <dgm:spPr/>
      <dgm:t>
        <a:bodyPr/>
        <a:lstStyle/>
        <a:p>
          <a:endParaRPr lang="en-US"/>
        </a:p>
      </dgm:t>
    </dgm:pt>
    <dgm:pt modelId="{5498BC6E-08D6-B04D-80DC-ACA035D0BBFC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</a:rPr>
            <a:t>Tính</a:t>
          </a:r>
          <a:r>
            <a:rPr lang="en-US" baseline="0">
              <a:solidFill>
                <a:schemeClr val="bg1"/>
              </a:solidFill>
            </a:rPr>
            <a:t> giai thừa</a:t>
          </a:r>
          <a:endParaRPr lang="en-US">
            <a:solidFill>
              <a:schemeClr val="bg1"/>
            </a:solidFill>
          </a:endParaRPr>
        </a:p>
      </dgm:t>
    </dgm:pt>
    <dgm:pt modelId="{8E71383D-3FF7-2948-97D6-58491D37DD4D}" type="parTrans" cxnId="{A927B397-C2BC-FE48-A389-C3ACB7E7D647}">
      <dgm:prSet/>
      <dgm:spPr/>
      <dgm:t>
        <a:bodyPr/>
        <a:lstStyle/>
        <a:p>
          <a:endParaRPr lang="en-US"/>
        </a:p>
      </dgm:t>
    </dgm:pt>
    <dgm:pt modelId="{47188945-9FA0-1B4B-B8DA-F8A10A849BFF}" type="sibTrans" cxnId="{A927B397-C2BC-FE48-A389-C3ACB7E7D647}">
      <dgm:prSet/>
      <dgm:spPr/>
      <dgm:t>
        <a:bodyPr/>
        <a:lstStyle/>
        <a:p>
          <a:endParaRPr lang="en-US"/>
        </a:p>
      </dgm:t>
    </dgm:pt>
    <dgm:pt modelId="{A03A2059-9260-6E40-8B4E-FA03BB723260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</a:rPr>
            <a:t>Hiện kết quả lên label</a:t>
          </a:r>
        </a:p>
      </dgm:t>
    </dgm:pt>
    <dgm:pt modelId="{6B6865FF-0C68-B546-92FE-3E858EF1AA4C}" type="parTrans" cxnId="{0AE9791E-5205-024B-97B3-11E55E961AD8}">
      <dgm:prSet/>
      <dgm:spPr/>
      <dgm:t>
        <a:bodyPr/>
        <a:lstStyle/>
        <a:p>
          <a:endParaRPr lang="en-US"/>
        </a:p>
      </dgm:t>
    </dgm:pt>
    <dgm:pt modelId="{70484710-8E53-A44C-A80A-56AC427C329B}" type="sibTrans" cxnId="{0AE9791E-5205-024B-97B3-11E55E961AD8}">
      <dgm:prSet/>
      <dgm:spPr/>
      <dgm:t>
        <a:bodyPr/>
        <a:lstStyle/>
        <a:p>
          <a:endParaRPr lang="en-US"/>
        </a:p>
      </dgm:t>
    </dgm:pt>
    <dgm:pt modelId="{5F49C2A9-3899-644E-A6E3-DF1C378EBB85}" type="pres">
      <dgm:prSet presAssocID="{34BA832E-C8D5-154D-B5DE-DDFA88FF6547}" presName="Name0" presStyleCnt="0">
        <dgm:presLayoutVars>
          <dgm:dir/>
          <dgm:resizeHandles val="exact"/>
        </dgm:presLayoutVars>
      </dgm:prSet>
      <dgm:spPr/>
    </dgm:pt>
    <dgm:pt modelId="{F10CCE59-38A7-1E43-A2C9-A0361670BA13}" type="pres">
      <dgm:prSet presAssocID="{34BA832E-C8D5-154D-B5DE-DDFA88FF6547}" presName="arrow" presStyleLbl="bgShp" presStyleIdx="0" presStyleCnt="1"/>
      <dgm:spPr/>
    </dgm:pt>
    <dgm:pt modelId="{7ECFEDA3-4FD4-F94E-85FB-FD3565646470}" type="pres">
      <dgm:prSet presAssocID="{34BA832E-C8D5-154D-B5DE-DDFA88FF6547}" presName="points" presStyleCnt="0"/>
      <dgm:spPr/>
    </dgm:pt>
    <dgm:pt modelId="{7026F6BC-1D3C-8041-BAD2-C6B0CCB5A64F}" type="pres">
      <dgm:prSet presAssocID="{7CAB36FE-B615-7449-847A-9FAADB1012E7}" presName="compositeA" presStyleCnt="0"/>
      <dgm:spPr/>
    </dgm:pt>
    <dgm:pt modelId="{EB365B26-5E06-D241-B53A-BACE03507C19}" type="pres">
      <dgm:prSet presAssocID="{7CAB36FE-B615-7449-847A-9FAADB1012E7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F2405B-627F-E14B-92B7-46E8A11EC919}" type="pres">
      <dgm:prSet presAssocID="{7CAB36FE-B615-7449-847A-9FAADB1012E7}" presName="circleA" presStyleLbl="node1" presStyleIdx="0" presStyleCnt="3"/>
      <dgm:spPr/>
    </dgm:pt>
    <dgm:pt modelId="{C595B739-905D-A84D-9450-597FFDD04A01}" type="pres">
      <dgm:prSet presAssocID="{7CAB36FE-B615-7449-847A-9FAADB1012E7}" presName="spaceA" presStyleCnt="0"/>
      <dgm:spPr/>
    </dgm:pt>
    <dgm:pt modelId="{0CCEFC1D-1CE8-B342-AC1D-577086AEDD5B}" type="pres">
      <dgm:prSet presAssocID="{3832FC1F-0261-4C4F-8CFE-830F5AF2A707}" presName="space" presStyleCnt="0"/>
      <dgm:spPr/>
    </dgm:pt>
    <dgm:pt modelId="{DCF94F1F-A815-C84D-A830-FB2EC86FFDBF}" type="pres">
      <dgm:prSet presAssocID="{5498BC6E-08D6-B04D-80DC-ACA035D0BBFC}" presName="compositeB" presStyleCnt="0"/>
      <dgm:spPr/>
    </dgm:pt>
    <dgm:pt modelId="{C7635207-982B-F44B-A1E0-AA67E90981B7}" type="pres">
      <dgm:prSet presAssocID="{5498BC6E-08D6-B04D-80DC-ACA035D0BBFC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BA4805-E56C-1D4D-8F23-7DF78ECD8317}" type="pres">
      <dgm:prSet presAssocID="{5498BC6E-08D6-B04D-80DC-ACA035D0BBFC}" presName="circleB" presStyleLbl="node1" presStyleIdx="1" presStyleCnt="3"/>
      <dgm:spPr/>
    </dgm:pt>
    <dgm:pt modelId="{D4BC70FC-103E-4A48-BEC2-CE1D453706ED}" type="pres">
      <dgm:prSet presAssocID="{5498BC6E-08D6-B04D-80DC-ACA035D0BBFC}" presName="spaceB" presStyleCnt="0"/>
      <dgm:spPr/>
    </dgm:pt>
    <dgm:pt modelId="{D061E845-D8E3-7E41-BAC9-0D76E4F12D06}" type="pres">
      <dgm:prSet presAssocID="{47188945-9FA0-1B4B-B8DA-F8A10A849BFF}" presName="space" presStyleCnt="0"/>
      <dgm:spPr/>
    </dgm:pt>
    <dgm:pt modelId="{BFF21744-320E-2041-AEE8-6C8ED64197F6}" type="pres">
      <dgm:prSet presAssocID="{A03A2059-9260-6E40-8B4E-FA03BB723260}" presName="compositeA" presStyleCnt="0"/>
      <dgm:spPr/>
    </dgm:pt>
    <dgm:pt modelId="{4BB19E08-BC20-1F44-896C-0FFF48B48DBE}" type="pres">
      <dgm:prSet presAssocID="{A03A2059-9260-6E40-8B4E-FA03BB723260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C340CC-9612-F54D-ADAF-836B144EBCF4}" type="pres">
      <dgm:prSet presAssocID="{A03A2059-9260-6E40-8B4E-FA03BB723260}" presName="circleA" presStyleLbl="node1" presStyleIdx="2" presStyleCnt="3"/>
      <dgm:spPr/>
    </dgm:pt>
    <dgm:pt modelId="{772458F5-FB95-E344-A8FD-A4829089CF81}" type="pres">
      <dgm:prSet presAssocID="{A03A2059-9260-6E40-8B4E-FA03BB723260}" presName="spaceA" presStyleCnt="0"/>
      <dgm:spPr/>
    </dgm:pt>
  </dgm:ptLst>
  <dgm:cxnLst>
    <dgm:cxn modelId="{7C53EF17-09E0-704D-B3E5-1A44A8E71087}" type="presOf" srcId="{A03A2059-9260-6E40-8B4E-FA03BB723260}" destId="{4BB19E08-BC20-1F44-896C-0FFF48B48DBE}" srcOrd="0" destOrd="0" presId="urn:microsoft.com/office/officeart/2005/8/layout/hProcess11"/>
    <dgm:cxn modelId="{307A41D2-5696-724F-BA2C-16F7EE2F1083}" srcId="{34BA832E-C8D5-154D-B5DE-DDFA88FF6547}" destId="{7CAB36FE-B615-7449-847A-9FAADB1012E7}" srcOrd="0" destOrd="0" parTransId="{0251172D-73B2-D04C-A96C-DD9C7D84F304}" sibTransId="{3832FC1F-0261-4C4F-8CFE-830F5AF2A707}"/>
    <dgm:cxn modelId="{AF66AF7E-DBFC-EE47-8947-1F08A4734D5E}" type="presOf" srcId="{7CAB36FE-B615-7449-847A-9FAADB1012E7}" destId="{EB365B26-5E06-D241-B53A-BACE03507C19}" srcOrd="0" destOrd="0" presId="urn:microsoft.com/office/officeart/2005/8/layout/hProcess11"/>
    <dgm:cxn modelId="{A927B397-C2BC-FE48-A389-C3ACB7E7D647}" srcId="{34BA832E-C8D5-154D-B5DE-DDFA88FF6547}" destId="{5498BC6E-08D6-B04D-80DC-ACA035D0BBFC}" srcOrd="1" destOrd="0" parTransId="{8E71383D-3FF7-2948-97D6-58491D37DD4D}" sibTransId="{47188945-9FA0-1B4B-B8DA-F8A10A849BFF}"/>
    <dgm:cxn modelId="{0AE9791E-5205-024B-97B3-11E55E961AD8}" srcId="{34BA832E-C8D5-154D-B5DE-DDFA88FF6547}" destId="{A03A2059-9260-6E40-8B4E-FA03BB723260}" srcOrd="2" destOrd="0" parTransId="{6B6865FF-0C68-B546-92FE-3E858EF1AA4C}" sibTransId="{70484710-8E53-A44C-A80A-56AC427C329B}"/>
    <dgm:cxn modelId="{C292D04A-A16C-D248-A29B-AA6C8102A028}" type="presOf" srcId="{34BA832E-C8D5-154D-B5DE-DDFA88FF6547}" destId="{5F49C2A9-3899-644E-A6E3-DF1C378EBB85}" srcOrd="0" destOrd="0" presId="urn:microsoft.com/office/officeart/2005/8/layout/hProcess11"/>
    <dgm:cxn modelId="{39E60824-FB03-234F-B982-640B4F5E55B8}" type="presOf" srcId="{5498BC6E-08D6-B04D-80DC-ACA035D0BBFC}" destId="{C7635207-982B-F44B-A1E0-AA67E90981B7}" srcOrd="0" destOrd="0" presId="urn:microsoft.com/office/officeart/2005/8/layout/hProcess11"/>
    <dgm:cxn modelId="{27341503-6342-A840-B041-C471CD691903}" type="presParOf" srcId="{5F49C2A9-3899-644E-A6E3-DF1C378EBB85}" destId="{F10CCE59-38A7-1E43-A2C9-A0361670BA13}" srcOrd="0" destOrd="0" presId="urn:microsoft.com/office/officeart/2005/8/layout/hProcess11"/>
    <dgm:cxn modelId="{9B138596-D6FE-3E49-AB13-6C8029565A6C}" type="presParOf" srcId="{5F49C2A9-3899-644E-A6E3-DF1C378EBB85}" destId="{7ECFEDA3-4FD4-F94E-85FB-FD3565646470}" srcOrd="1" destOrd="0" presId="urn:microsoft.com/office/officeart/2005/8/layout/hProcess11"/>
    <dgm:cxn modelId="{5C89040E-04EB-B44D-BEF6-CAD484BCBB2C}" type="presParOf" srcId="{7ECFEDA3-4FD4-F94E-85FB-FD3565646470}" destId="{7026F6BC-1D3C-8041-BAD2-C6B0CCB5A64F}" srcOrd="0" destOrd="0" presId="urn:microsoft.com/office/officeart/2005/8/layout/hProcess11"/>
    <dgm:cxn modelId="{1139D087-56FD-BB4C-A9BB-0A01481746E6}" type="presParOf" srcId="{7026F6BC-1D3C-8041-BAD2-C6B0CCB5A64F}" destId="{EB365B26-5E06-D241-B53A-BACE03507C19}" srcOrd="0" destOrd="0" presId="urn:microsoft.com/office/officeart/2005/8/layout/hProcess11"/>
    <dgm:cxn modelId="{68AEAA15-0130-D940-A456-4B79B1C0909C}" type="presParOf" srcId="{7026F6BC-1D3C-8041-BAD2-C6B0CCB5A64F}" destId="{D2F2405B-627F-E14B-92B7-46E8A11EC919}" srcOrd="1" destOrd="0" presId="urn:microsoft.com/office/officeart/2005/8/layout/hProcess11"/>
    <dgm:cxn modelId="{91186207-4B1B-1245-A4EE-E28A63DA0018}" type="presParOf" srcId="{7026F6BC-1D3C-8041-BAD2-C6B0CCB5A64F}" destId="{C595B739-905D-A84D-9450-597FFDD04A01}" srcOrd="2" destOrd="0" presId="urn:microsoft.com/office/officeart/2005/8/layout/hProcess11"/>
    <dgm:cxn modelId="{6BB2AAEF-81D8-774B-8E68-1DF3FA75BFD8}" type="presParOf" srcId="{7ECFEDA3-4FD4-F94E-85FB-FD3565646470}" destId="{0CCEFC1D-1CE8-B342-AC1D-577086AEDD5B}" srcOrd="1" destOrd="0" presId="urn:microsoft.com/office/officeart/2005/8/layout/hProcess11"/>
    <dgm:cxn modelId="{B78F8215-19D5-6E48-9D18-70DF1AB23CD8}" type="presParOf" srcId="{7ECFEDA3-4FD4-F94E-85FB-FD3565646470}" destId="{DCF94F1F-A815-C84D-A830-FB2EC86FFDBF}" srcOrd="2" destOrd="0" presId="urn:microsoft.com/office/officeart/2005/8/layout/hProcess11"/>
    <dgm:cxn modelId="{CD2DAB0E-FE0B-FC44-B2B8-56ADA72543DC}" type="presParOf" srcId="{DCF94F1F-A815-C84D-A830-FB2EC86FFDBF}" destId="{C7635207-982B-F44B-A1E0-AA67E90981B7}" srcOrd="0" destOrd="0" presId="urn:microsoft.com/office/officeart/2005/8/layout/hProcess11"/>
    <dgm:cxn modelId="{2901CBEE-A871-AD4F-B8DB-1C6E3B997990}" type="presParOf" srcId="{DCF94F1F-A815-C84D-A830-FB2EC86FFDBF}" destId="{0DBA4805-E56C-1D4D-8F23-7DF78ECD8317}" srcOrd="1" destOrd="0" presId="urn:microsoft.com/office/officeart/2005/8/layout/hProcess11"/>
    <dgm:cxn modelId="{187C350C-579E-404A-B154-752FBFA9E36D}" type="presParOf" srcId="{DCF94F1F-A815-C84D-A830-FB2EC86FFDBF}" destId="{D4BC70FC-103E-4A48-BEC2-CE1D453706ED}" srcOrd="2" destOrd="0" presId="urn:microsoft.com/office/officeart/2005/8/layout/hProcess11"/>
    <dgm:cxn modelId="{70BAA474-35E0-6449-9CFD-F8A0B624F107}" type="presParOf" srcId="{7ECFEDA3-4FD4-F94E-85FB-FD3565646470}" destId="{D061E845-D8E3-7E41-BAC9-0D76E4F12D06}" srcOrd="3" destOrd="0" presId="urn:microsoft.com/office/officeart/2005/8/layout/hProcess11"/>
    <dgm:cxn modelId="{6E9898BC-962A-3A42-94DA-51CF7673B676}" type="presParOf" srcId="{7ECFEDA3-4FD4-F94E-85FB-FD3565646470}" destId="{BFF21744-320E-2041-AEE8-6C8ED64197F6}" srcOrd="4" destOrd="0" presId="urn:microsoft.com/office/officeart/2005/8/layout/hProcess11"/>
    <dgm:cxn modelId="{59BD5E13-4309-C545-955E-1F9E4CE3BEA9}" type="presParOf" srcId="{BFF21744-320E-2041-AEE8-6C8ED64197F6}" destId="{4BB19E08-BC20-1F44-896C-0FFF48B48DBE}" srcOrd="0" destOrd="0" presId="urn:microsoft.com/office/officeart/2005/8/layout/hProcess11"/>
    <dgm:cxn modelId="{CDC6D573-AC64-474F-8A8E-774BBA1A020D}" type="presParOf" srcId="{BFF21744-320E-2041-AEE8-6C8ED64197F6}" destId="{C4C340CC-9612-F54D-ADAF-836B144EBCF4}" srcOrd="1" destOrd="0" presId="urn:microsoft.com/office/officeart/2005/8/layout/hProcess11"/>
    <dgm:cxn modelId="{746D6E9F-7D29-5D4D-863A-F5FD2F8D59AC}" type="presParOf" srcId="{BFF21744-320E-2041-AEE8-6C8ED64197F6}" destId="{772458F5-FB95-E344-A8FD-A4829089CF8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0CCE59-38A7-1E43-A2C9-A0361670BA13}">
      <dsp:nvSpPr>
        <dsp:cNvPr id="0" name=""/>
        <dsp:cNvSpPr/>
      </dsp:nvSpPr>
      <dsp:spPr>
        <a:xfrm>
          <a:off x="0" y="745093"/>
          <a:ext cx="8724900" cy="993457"/>
        </a:xfrm>
        <a:prstGeom prst="notched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B365B26-5E06-D241-B53A-BACE03507C19}">
      <dsp:nvSpPr>
        <dsp:cNvPr id="0" name=""/>
        <dsp:cNvSpPr/>
      </dsp:nvSpPr>
      <dsp:spPr>
        <a:xfrm>
          <a:off x="3834" y="0"/>
          <a:ext cx="2530561" cy="993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b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>
              <a:solidFill>
                <a:schemeClr val="bg1"/>
              </a:solidFill>
            </a:rPr>
            <a:t>Xử</a:t>
          </a:r>
          <a:r>
            <a:rPr lang="en-US" sz="2300" kern="1200" baseline="0">
              <a:solidFill>
                <a:schemeClr val="bg1"/>
              </a:solidFill>
            </a:rPr>
            <a:t> lý người dùng nhập số</a:t>
          </a:r>
          <a:endParaRPr lang="en-US" sz="2300" kern="1200">
            <a:solidFill>
              <a:schemeClr val="bg1"/>
            </a:solidFill>
          </a:endParaRPr>
        </a:p>
      </dsp:txBody>
      <dsp:txXfrm>
        <a:off x="3834" y="0"/>
        <a:ext cx="2530561" cy="993457"/>
      </dsp:txXfrm>
    </dsp:sp>
    <dsp:sp modelId="{D2F2405B-627F-E14B-92B7-46E8A11EC919}">
      <dsp:nvSpPr>
        <dsp:cNvPr id="0" name=""/>
        <dsp:cNvSpPr/>
      </dsp:nvSpPr>
      <dsp:spPr>
        <a:xfrm>
          <a:off x="1144932" y="1117639"/>
          <a:ext cx="248364" cy="248364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7635207-982B-F44B-A1E0-AA67E90981B7}">
      <dsp:nvSpPr>
        <dsp:cNvPr id="0" name=""/>
        <dsp:cNvSpPr/>
      </dsp:nvSpPr>
      <dsp:spPr>
        <a:xfrm>
          <a:off x="2660924" y="1490186"/>
          <a:ext cx="2530561" cy="993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t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>
              <a:solidFill>
                <a:schemeClr val="bg1"/>
              </a:solidFill>
            </a:rPr>
            <a:t>Tính</a:t>
          </a:r>
          <a:r>
            <a:rPr lang="en-US" sz="2300" kern="1200" baseline="0">
              <a:solidFill>
                <a:schemeClr val="bg1"/>
              </a:solidFill>
            </a:rPr>
            <a:t> giai thừa</a:t>
          </a:r>
          <a:endParaRPr lang="en-US" sz="2300" kern="1200">
            <a:solidFill>
              <a:schemeClr val="bg1"/>
            </a:solidFill>
          </a:endParaRPr>
        </a:p>
      </dsp:txBody>
      <dsp:txXfrm>
        <a:off x="2660924" y="1490186"/>
        <a:ext cx="2530561" cy="993457"/>
      </dsp:txXfrm>
    </dsp:sp>
    <dsp:sp modelId="{0DBA4805-E56C-1D4D-8F23-7DF78ECD8317}">
      <dsp:nvSpPr>
        <dsp:cNvPr id="0" name=""/>
        <dsp:cNvSpPr/>
      </dsp:nvSpPr>
      <dsp:spPr>
        <a:xfrm>
          <a:off x="3802022" y="1117639"/>
          <a:ext cx="248364" cy="248364"/>
        </a:xfrm>
        <a:prstGeom prst="ellipse">
          <a:avLst/>
        </a:prstGeom>
        <a:gradFill rotWithShape="0">
          <a:gsLst>
            <a:gs pos="0">
              <a:schemeClr val="accent3">
                <a:hueOff val="5625133"/>
                <a:satOff val="-8440"/>
                <a:lumOff val="-1373"/>
                <a:alphaOff val="0"/>
                <a:shade val="51000"/>
                <a:satMod val="130000"/>
              </a:schemeClr>
            </a:gs>
            <a:gs pos="80000">
              <a:schemeClr val="accent3">
                <a:hueOff val="5625133"/>
                <a:satOff val="-8440"/>
                <a:lumOff val="-1373"/>
                <a:alphaOff val="0"/>
                <a:shade val="93000"/>
                <a:satMod val="130000"/>
              </a:schemeClr>
            </a:gs>
            <a:gs pos="100000">
              <a:schemeClr val="accent3">
                <a:hueOff val="5625133"/>
                <a:satOff val="-8440"/>
                <a:lumOff val="-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BB19E08-BC20-1F44-896C-0FFF48B48DBE}">
      <dsp:nvSpPr>
        <dsp:cNvPr id="0" name=""/>
        <dsp:cNvSpPr/>
      </dsp:nvSpPr>
      <dsp:spPr>
        <a:xfrm>
          <a:off x="5318013" y="0"/>
          <a:ext cx="2530561" cy="993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b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>
              <a:solidFill>
                <a:schemeClr val="bg1"/>
              </a:solidFill>
            </a:rPr>
            <a:t>Hiện kết quả lên label</a:t>
          </a:r>
        </a:p>
      </dsp:txBody>
      <dsp:txXfrm>
        <a:off x="5318013" y="0"/>
        <a:ext cx="2530561" cy="993457"/>
      </dsp:txXfrm>
    </dsp:sp>
    <dsp:sp modelId="{C4C340CC-9612-F54D-ADAF-836B144EBCF4}">
      <dsp:nvSpPr>
        <dsp:cNvPr id="0" name=""/>
        <dsp:cNvSpPr/>
      </dsp:nvSpPr>
      <dsp:spPr>
        <a:xfrm>
          <a:off x="6459112" y="1117639"/>
          <a:ext cx="248364" cy="248364"/>
        </a:xfrm>
        <a:prstGeom prst="ellipse">
          <a:avLst/>
        </a:prstGeom>
        <a:gradFill rotWithShape="0">
          <a:gsLst>
            <a:gs pos="0">
              <a:schemeClr val="accent3">
                <a:hueOff val="11250266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6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6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D1D14-BC69-4E81-A241-7829F68D9A94}" type="datetimeFigureOut">
              <a:rPr lang="en-US" smtClean="0"/>
              <a:t>9/12/16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27907-7A40-454E-B822-A1454CCC2A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31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>
              <a:defRPr lang="en-US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29000"/>
            <a:ext cx="6400800" cy="8572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107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306D676-E6CE-49ED-B2E4-C47FD7365D30}" type="datetimeFigureOut">
              <a:rPr lang="en-US" smtClean="0"/>
              <a:t>9/12/16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DB1D70-9B4A-4875-947F-49BC9D444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169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306D676-E6CE-49ED-B2E4-C47FD7365D30}" type="datetimeFigureOut">
              <a:rPr lang="en-US" smtClean="0"/>
              <a:t>9/12/16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DB1D70-9B4A-4875-947F-49BC9D444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012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306D676-E6CE-49ED-B2E4-C47FD7365D30}" type="datetimeFigureOut">
              <a:rPr lang="en-US" smtClean="0"/>
              <a:t>9/12/16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DB1D70-9B4A-4875-947F-49BC9D444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38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306D676-E6CE-49ED-B2E4-C47FD7365D30}" type="datetimeFigureOut">
              <a:rPr lang="en-US" smtClean="0"/>
              <a:t>9/12/16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DB1D70-9B4A-4875-947F-49BC9D444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9435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306D676-E6CE-49ED-B2E4-C47FD7365D30}" type="datetimeFigureOut">
              <a:rPr lang="en-US" smtClean="0"/>
              <a:t>9/12/16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DB1D70-9B4A-4875-947F-49BC9D444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026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76877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Use for slides with Softwar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22313" y="1428750"/>
            <a:ext cx="8040688" cy="158120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2" descr="\\server3\restrict\ftp_root\Clients\White_Whale\3-20015_MichalGideoni\Template_Art\SharePoint-Ignite-lockup-hor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77832" y="4793184"/>
            <a:ext cx="2284337" cy="1964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4674330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7150"/>
            <a:ext cx="8686800" cy="5369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  <a:lvl2pPr>
              <a:defRPr>
                <a:latin typeface="Corbel"/>
                <a:cs typeface="Corbel"/>
              </a:defRPr>
            </a:lvl2pPr>
            <a:lvl3pPr>
              <a:defRPr>
                <a:latin typeface="Corbel"/>
                <a:cs typeface="Corbel"/>
              </a:defRPr>
            </a:lvl3pPr>
            <a:lvl4pPr>
              <a:defRPr>
                <a:latin typeface="Corbel"/>
                <a:cs typeface="Corbel"/>
              </a:defRPr>
            </a:lvl4pPr>
            <a:lvl5pPr>
              <a:defRPr>
                <a:latin typeface="Corbel"/>
                <a:cs typeface="Corbe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51510"/>
            <a:ext cx="1828800" cy="34290"/>
          </a:xfrm>
          <a:prstGeom prst="rect">
            <a:avLst/>
          </a:prstGeom>
          <a:solidFill>
            <a:srgbClr val="295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828800" y="651510"/>
            <a:ext cx="1828800" cy="34290"/>
          </a:xfrm>
          <a:prstGeom prst="rect">
            <a:avLst/>
          </a:prstGeom>
          <a:solidFill>
            <a:srgbClr val="659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657600" y="651510"/>
            <a:ext cx="1828800" cy="34290"/>
          </a:xfrm>
          <a:prstGeom prst="rect">
            <a:avLst/>
          </a:prstGeom>
          <a:solidFill>
            <a:srgbClr val="7DB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5486400" y="651510"/>
            <a:ext cx="1828800" cy="34290"/>
          </a:xfrm>
          <a:prstGeom prst="rect">
            <a:avLst/>
          </a:prstGeom>
          <a:solidFill>
            <a:srgbClr val="DCF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315200" y="651510"/>
            <a:ext cx="1828800" cy="34290"/>
          </a:xfrm>
          <a:prstGeom prst="rect">
            <a:avLst/>
          </a:prstGeom>
          <a:solidFill>
            <a:srgbClr val="FF5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439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7150"/>
            <a:ext cx="8686800" cy="5369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51510"/>
            <a:ext cx="1828800" cy="34290"/>
          </a:xfrm>
          <a:prstGeom prst="rect">
            <a:avLst/>
          </a:prstGeom>
          <a:solidFill>
            <a:srgbClr val="295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828800" y="651510"/>
            <a:ext cx="1828800" cy="34290"/>
          </a:xfrm>
          <a:prstGeom prst="rect">
            <a:avLst/>
          </a:prstGeom>
          <a:solidFill>
            <a:srgbClr val="659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657600" y="651510"/>
            <a:ext cx="1828800" cy="34290"/>
          </a:xfrm>
          <a:prstGeom prst="rect">
            <a:avLst/>
          </a:prstGeom>
          <a:solidFill>
            <a:srgbClr val="7DB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5486400" y="651510"/>
            <a:ext cx="1828800" cy="34290"/>
          </a:xfrm>
          <a:prstGeom prst="rect">
            <a:avLst/>
          </a:prstGeom>
          <a:solidFill>
            <a:srgbClr val="DCF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315200" y="651510"/>
            <a:ext cx="1828800" cy="34290"/>
          </a:xfrm>
          <a:prstGeom prst="rect">
            <a:avLst/>
          </a:prstGeom>
          <a:solidFill>
            <a:srgbClr val="FF5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0" y="0"/>
            <a:ext cx="11430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05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ctr">
              <a:defRPr sz="3600" b="1" cap="none" spc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1051560"/>
            <a:ext cx="1828800" cy="34290"/>
          </a:xfrm>
          <a:prstGeom prst="rect">
            <a:avLst/>
          </a:prstGeom>
          <a:solidFill>
            <a:srgbClr val="295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828800" y="914400"/>
            <a:ext cx="1828800" cy="34290"/>
          </a:xfrm>
          <a:prstGeom prst="rect">
            <a:avLst/>
          </a:prstGeom>
          <a:solidFill>
            <a:srgbClr val="659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672396" y="800100"/>
            <a:ext cx="1828800" cy="34290"/>
          </a:xfrm>
          <a:prstGeom prst="rect">
            <a:avLst/>
          </a:prstGeom>
          <a:solidFill>
            <a:srgbClr val="7DB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5501196" y="685800"/>
            <a:ext cx="1828800" cy="34290"/>
          </a:xfrm>
          <a:prstGeom prst="rect">
            <a:avLst/>
          </a:prstGeom>
          <a:solidFill>
            <a:srgbClr val="DCF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315200" y="537210"/>
            <a:ext cx="1828800" cy="34290"/>
          </a:xfrm>
          <a:prstGeom prst="rect">
            <a:avLst/>
          </a:prstGeom>
          <a:solidFill>
            <a:srgbClr val="FF5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375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885950"/>
            <a:ext cx="8610600" cy="1402556"/>
          </a:xfrm>
        </p:spPr>
        <p:txBody>
          <a:bodyPr anchor="t">
            <a:normAutofit/>
          </a:bodyPr>
          <a:lstStyle>
            <a:lvl1pPr algn="ctr">
              <a:defRPr sz="3600" b="0" cap="none" spc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431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306D676-E6CE-49ED-B2E4-C47FD7365D30}" type="datetimeFigureOut">
              <a:rPr lang="en-US" smtClean="0"/>
              <a:t>9/12/16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DB1D70-9B4A-4875-947F-49BC9D444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139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306D676-E6CE-49ED-B2E4-C47FD7365D30}" type="datetimeFigureOut">
              <a:rPr lang="en-US" smtClean="0"/>
              <a:t>9/12/16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DB1D70-9B4A-4875-947F-49BC9D4447A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708660"/>
            <a:ext cx="1828800" cy="34290"/>
          </a:xfrm>
          <a:prstGeom prst="rect">
            <a:avLst/>
          </a:prstGeom>
          <a:solidFill>
            <a:srgbClr val="295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828800" y="708660"/>
            <a:ext cx="1828800" cy="34290"/>
          </a:xfrm>
          <a:prstGeom prst="rect">
            <a:avLst/>
          </a:prstGeom>
          <a:solidFill>
            <a:srgbClr val="659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3657600" y="708660"/>
            <a:ext cx="1828800" cy="34290"/>
          </a:xfrm>
          <a:prstGeom prst="rect">
            <a:avLst/>
          </a:prstGeom>
          <a:solidFill>
            <a:srgbClr val="7DB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5486400" y="708660"/>
            <a:ext cx="1828800" cy="34290"/>
          </a:xfrm>
          <a:prstGeom prst="rect">
            <a:avLst/>
          </a:prstGeom>
          <a:solidFill>
            <a:srgbClr val="DCF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315200" y="708660"/>
            <a:ext cx="1828800" cy="34290"/>
          </a:xfrm>
          <a:prstGeom prst="rect">
            <a:avLst/>
          </a:prstGeom>
          <a:solidFill>
            <a:srgbClr val="FF5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8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33350"/>
            <a:ext cx="4114800" cy="479822"/>
          </a:xfrm>
          <a:solidFill>
            <a:schemeClr val="accent3">
              <a:lumMod val="75000"/>
            </a:schemeClr>
          </a:solidFill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742950"/>
            <a:ext cx="4114800" cy="4191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33350"/>
            <a:ext cx="4343400" cy="457200"/>
          </a:xfrm>
          <a:solidFill>
            <a:srgbClr val="FF9900"/>
          </a:solidFill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742950"/>
            <a:ext cx="4343400" cy="4191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30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06D676-E6CE-49ED-B2E4-C47FD7365D30}" type="datetimeFigureOut">
              <a:rPr lang="en-US" smtClean="0"/>
              <a:pPr/>
              <a:t>9/12/16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DB1D70-9B4A-4875-947F-49BC9D4447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43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14300"/>
            <a:ext cx="8686800" cy="5369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42950"/>
            <a:ext cx="8686800" cy="4123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61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66" r:id="rId5"/>
    <p:sldLayoutId id="2147483652" r:id="rId6"/>
    <p:sldLayoutId id="2147483653" r:id="rId7"/>
    <p:sldLayoutId id="2147483665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2" r:id="rId15"/>
    <p:sldLayoutId id="2147483663" r:id="rId16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Segoe UI" pitchFamily="34" charset="0"/>
          <a:ea typeface="Segoe UI" pitchFamily="34" charset="0"/>
          <a:cs typeface="Segoe UI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Arial" pitchFamily="34" charset="0"/>
        <a:buChar char="•"/>
        <a:defRPr sz="3200" kern="1200">
          <a:solidFill>
            <a:schemeClr val="bg1"/>
          </a:solidFill>
          <a:latin typeface="Corbel"/>
          <a:ea typeface="Segoe UI" pitchFamily="34" charset="0"/>
          <a:cs typeface="Corbel"/>
        </a:defRPr>
      </a:lvl1pPr>
      <a:lvl2pPr marL="742950" indent="-285750" algn="l" defTabSz="914400" rtl="0" eaLnBrk="1" latinLnBrk="0" hangingPunct="1">
        <a:spcBef>
          <a:spcPts val="1800"/>
        </a:spcBef>
        <a:buFont typeface="Arial" pitchFamily="34" charset="0"/>
        <a:buChar char="–"/>
        <a:defRPr sz="2800" kern="1200">
          <a:solidFill>
            <a:schemeClr val="bg1"/>
          </a:solidFill>
          <a:latin typeface="Corbel"/>
          <a:ea typeface="Segoe UI" pitchFamily="34" charset="0"/>
          <a:cs typeface="Corbel"/>
        </a:defRPr>
      </a:lvl2pPr>
      <a:lvl3pPr marL="1143000" indent="-228600" algn="l" defTabSz="914400" rtl="0" eaLnBrk="1" latinLnBrk="0" hangingPunct="1">
        <a:spcBef>
          <a:spcPts val="1800"/>
        </a:spcBef>
        <a:buFont typeface="Arial" pitchFamily="34" charset="0"/>
        <a:buChar char="•"/>
        <a:defRPr sz="2400" kern="1200">
          <a:solidFill>
            <a:schemeClr val="bg1"/>
          </a:solidFill>
          <a:latin typeface="Corbel"/>
          <a:ea typeface="Segoe UI" pitchFamily="34" charset="0"/>
          <a:cs typeface="Corbel"/>
        </a:defRPr>
      </a:lvl3pPr>
      <a:lvl4pPr marL="1600200" indent="-228600" algn="l" defTabSz="914400" rtl="0" eaLnBrk="1" latinLnBrk="0" hangingPunct="1">
        <a:spcBef>
          <a:spcPts val="1800"/>
        </a:spcBef>
        <a:buFont typeface="Arial" pitchFamily="34" charset="0"/>
        <a:buChar char="–"/>
        <a:defRPr sz="2000" kern="1200">
          <a:solidFill>
            <a:schemeClr val="bg1"/>
          </a:solidFill>
          <a:latin typeface="Corbel"/>
          <a:ea typeface="Segoe UI" pitchFamily="34" charset="0"/>
          <a:cs typeface="Corbel"/>
        </a:defRPr>
      </a:lvl4pPr>
      <a:lvl5pPr marL="2057400" indent="-228600" algn="l" defTabSz="914400" rtl="0" eaLnBrk="1" latinLnBrk="0" hangingPunct="1">
        <a:spcBef>
          <a:spcPts val="1800"/>
        </a:spcBef>
        <a:buFont typeface="Arial" pitchFamily="34" charset="0"/>
        <a:buChar char="»"/>
        <a:defRPr sz="2000" kern="1200">
          <a:solidFill>
            <a:schemeClr val="bg1"/>
          </a:solidFill>
          <a:latin typeface="Corbel"/>
          <a:ea typeface="Segoe UI" pitchFamily="34" charset="0"/>
          <a:cs typeface="Corbel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mailto:cuong@techmaster.vn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0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ywenderlich.com/79149/grand-central-dispatch-tutorial-swift-part-1" TargetMode="External"/><Relationship Id="rId4" Type="http://schemas.openxmlformats.org/officeDocument/2006/relationships/hyperlink" Target="http://fuckingswiftblocksyntax.com/" TargetMode="External"/><Relationship Id="rId5" Type="http://schemas.openxmlformats.org/officeDocument/2006/relationships/hyperlink" Target="https://gist.github.com/ymyzk/808f72d55bdf0432077b" TargetMode="External"/><Relationship Id="rId6" Type="http://schemas.openxmlformats.org/officeDocument/2006/relationships/hyperlink" Target="https://gist.github.com/kristopherjohnson/d12877ee9a901867f599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apple.com/library/mac/documentation/General/Conceptual/ConcurrencyProgrammingGuide/Introduction/Introduction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5.xml"/><Relationship Id="rId2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266699" y="1657350"/>
            <a:ext cx="8610600" cy="16764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>
              <a:lnSpc>
                <a:spcPct val="140000"/>
              </a:lnSpc>
            </a:pPr>
            <a:r>
              <a:rPr lang="en-US" b="1">
                <a:solidFill>
                  <a:srgbClr val="7DBD00"/>
                </a:solidFill>
              </a:rPr>
              <a:t>Grand Central Dispatch - NSOperation</a:t>
            </a:r>
            <a:br>
              <a:rPr lang="en-US" b="1">
                <a:solidFill>
                  <a:srgbClr val="7DBD00"/>
                </a:solidFill>
              </a:rPr>
            </a:br>
            <a:r>
              <a:rPr lang="en-US" b="1" i="1"/>
              <a:t>không dễ hiểu không lấy tiền</a:t>
            </a:r>
            <a:endParaRPr lang="en-US" sz="2800" i="1" dirty="0">
              <a:latin typeface="Corbel"/>
              <a:cs typeface="Corbe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14828" y="4324350"/>
            <a:ext cx="2314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hlinkClick r:id="rId2"/>
              </a:rPr>
              <a:t>cuong@techmaster.vn</a:t>
            </a:r>
            <a:endParaRPr lang="en-US">
              <a:solidFill>
                <a:srgbClr val="FFFFFF"/>
              </a:solidFill>
            </a:endParaRPr>
          </a:p>
          <a:p>
            <a:pPr algn="ctr"/>
            <a:r>
              <a:rPr lang="en-US">
                <a:solidFill>
                  <a:srgbClr val="FFFFFF"/>
                </a:solidFill>
              </a:rPr>
              <a:t>http://techmaster.vn</a:t>
            </a:r>
          </a:p>
        </p:txBody>
      </p:sp>
    </p:spTree>
    <p:extLst>
      <p:ext uri="{BB962C8B-B14F-4D97-AF65-F5344CB8AC3E}">
        <p14:creationId xmlns:p14="http://schemas.microsoft.com/office/powerpoint/2010/main" val="155548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78594"/>
            <a:ext cx="8610600" cy="1402556"/>
          </a:xfrm>
        </p:spPr>
        <p:txBody>
          <a:bodyPr/>
          <a:lstStyle/>
          <a:p>
            <a:r>
              <a:rPr lang="en-US"/>
              <a:t>3 tháng đầu tiên học lập trình, lập trình viên thường chỉ viết mã trên main thread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2800350"/>
            <a:ext cx="1682462" cy="2177304"/>
          </a:xfrm>
          <a:prstGeom prst="rect">
            <a:avLst/>
          </a:prstGeom>
        </p:spPr>
      </p:pic>
      <p:sp>
        <p:nvSpPr>
          <p:cNvPr id="5" name="Cloud Callout 4"/>
          <p:cNvSpPr/>
          <p:nvPr/>
        </p:nvSpPr>
        <p:spPr>
          <a:xfrm>
            <a:off x="609600" y="1602921"/>
            <a:ext cx="5780314" cy="2590800"/>
          </a:xfrm>
          <a:prstGeom prst="cloudCallout">
            <a:avLst>
              <a:gd name="adj1" fmla="val 52790"/>
              <a:gd name="adj2" fmla="val 5124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>
                <a:solidFill>
                  <a:srgbClr val="FFFF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Main Thread là cái giề?</a:t>
            </a:r>
          </a:p>
        </p:txBody>
      </p:sp>
    </p:spTree>
    <p:extLst>
      <p:ext uri="{BB962C8B-B14F-4D97-AF65-F5344CB8AC3E}">
        <p14:creationId xmlns:p14="http://schemas.microsoft.com/office/powerpoint/2010/main" val="94347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438150"/>
            <a:ext cx="5067300" cy="1219200"/>
          </a:xfrm>
        </p:spPr>
        <p:txBody>
          <a:bodyPr>
            <a:noAutofit/>
          </a:bodyPr>
          <a:lstStyle/>
          <a:p>
            <a:pPr algn="l"/>
            <a:r>
              <a:rPr lang="en-US"/>
              <a:t>Hiện các bộ phim bằng UICollectionView</a:t>
            </a:r>
            <a:r>
              <a:rPr lang="en-US" sz="4400"/>
              <a:t/>
            </a:r>
            <a:br>
              <a:rPr lang="en-US" sz="4400"/>
            </a:br>
            <a:endParaRPr lang="en-US" sz="4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2897747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257550"/>
            <a:ext cx="1286949" cy="1667184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>
          <a:xfrm>
            <a:off x="1066800" y="1567017"/>
            <a:ext cx="4114800" cy="1833408"/>
          </a:xfrm>
          <a:prstGeom prst="cloudCallout">
            <a:avLst>
              <a:gd name="adj1" fmla="val -29265"/>
              <a:gd name="adj2" fmla="val 65589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>
                <a:solidFill>
                  <a:srgbClr val="FFFF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Gr..Gr..Gr</a:t>
            </a:r>
            <a:br>
              <a:rPr lang="en-US" sz="3200" i="1">
                <a:solidFill>
                  <a:srgbClr val="FFFF00"/>
                </a:solidFill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sz="3200" i="1">
                <a:solidFill>
                  <a:srgbClr val="FFFF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Sao giật thế nhỉ</a:t>
            </a:r>
          </a:p>
        </p:txBody>
      </p:sp>
    </p:spTree>
    <p:extLst>
      <p:ext uri="{BB962C8B-B14F-4D97-AF65-F5344CB8AC3E}">
        <p14:creationId xmlns:p14="http://schemas.microsoft.com/office/powerpoint/2010/main" val="2934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2057400" y="4629150"/>
            <a:ext cx="1371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B050"/>
                </a:solidFill>
              </a:rPr>
              <a:t>Background</a:t>
            </a:r>
          </a:p>
        </p:txBody>
      </p:sp>
      <p:sp>
        <p:nvSpPr>
          <p:cNvPr id="5" name="TextBox 4"/>
          <p:cNvSpPr txBox="1"/>
          <p:nvPr/>
        </p:nvSpPr>
        <p:spPr>
          <a:xfrm flipH="1">
            <a:off x="6019800" y="4629150"/>
            <a:ext cx="13716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FF00"/>
                </a:solidFill>
              </a:rPr>
              <a:t>Main Thread</a:t>
            </a:r>
          </a:p>
        </p:txBody>
      </p:sp>
    </p:spTree>
    <p:extLst>
      <p:ext uri="{BB962C8B-B14F-4D97-AF65-F5344CB8AC3E}">
        <p14:creationId xmlns:p14="http://schemas.microsoft.com/office/powerpoint/2010/main" val="143639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15541" y="4880108"/>
            <a:ext cx="16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/>
              <a:t>Ảnh chôm trên internet</a:t>
            </a:r>
          </a:p>
        </p:txBody>
      </p:sp>
    </p:spTree>
    <p:extLst>
      <p:ext uri="{BB962C8B-B14F-4D97-AF65-F5344CB8AC3E}">
        <p14:creationId xmlns:p14="http://schemas.microsoft.com/office/powerpoint/2010/main" val="170233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Thread Safe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Ghi vào thế nào, đọc ra thế đó.</a:t>
            </a:r>
            <a:br>
              <a:rPr lang="en-US"/>
            </a:br>
            <a:r>
              <a:rPr lang="en-US"/>
              <a:t>Giá trị không bị thay đổi chen ngang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Thread Unsafe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Dữ liệu ghi vào đọc ra có thể khác nhau, bị chen ngang hoặc gây lỗi tranh chấp</a:t>
            </a:r>
          </a:p>
        </p:txBody>
      </p:sp>
    </p:spTree>
    <p:extLst>
      <p:ext uri="{BB962C8B-B14F-4D97-AF65-F5344CB8AC3E}">
        <p14:creationId xmlns:p14="http://schemas.microsoft.com/office/powerpoint/2010/main" val="20443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870472"/>
            <a:ext cx="8610600" cy="1402556"/>
          </a:xfrm>
        </p:spPr>
        <p:txBody>
          <a:bodyPr/>
          <a:lstStyle/>
          <a:p>
            <a:r>
              <a:rPr lang="en-US"/>
              <a:t>Critical Section: nơi buộc phải thread safe. Nếu có nhiều thread cùng sửa thì sẽ phải </a:t>
            </a:r>
          </a:p>
        </p:txBody>
      </p:sp>
    </p:spTree>
    <p:extLst>
      <p:ext uri="{BB962C8B-B14F-4D97-AF65-F5344CB8AC3E}">
        <p14:creationId xmlns:p14="http://schemas.microsoft.com/office/powerpoint/2010/main" val="1558552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870472"/>
            <a:ext cx="8610600" cy="1402556"/>
          </a:xfrm>
        </p:spPr>
        <p:txBody>
          <a:bodyPr/>
          <a:lstStyle/>
          <a:p>
            <a:r>
              <a:rPr lang="en-US"/>
              <a:t>Race Condition</a:t>
            </a:r>
          </a:p>
        </p:txBody>
      </p:sp>
    </p:spTree>
    <p:extLst>
      <p:ext uri="{BB962C8B-B14F-4D97-AF65-F5344CB8AC3E}">
        <p14:creationId xmlns:p14="http://schemas.microsoft.com/office/powerpoint/2010/main" val="2016100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870472"/>
            <a:ext cx="8610600" cy="1402556"/>
          </a:xfrm>
        </p:spPr>
        <p:txBody>
          <a:bodyPr/>
          <a:lstStyle/>
          <a:p>
            <a:r>
              <a:rPr lang="en-US"/>
              <a:t>Dead Lock</a:t>
            </a:r>
          </a:p>
        </p:txBody>
      </p:sp>
    </p:spTree>
    <p:extLst>
      <p:ext uri="{BB962C8B-B14F-4D97-AF65-F5344CB8AC3E}">
        <p14:creationId xmlns:p14="http://schemas.microsoft.com/office/powerpoint/2010/main" val="1792413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870472"/>
            <a:ext cx="8610600" cy="1402556"/>
          </a:xfrm>
        </p:spPr>
        <p:txBody>
          <a:bodyPr/>
          <a:lstStyle/>
          <a:p>
            <a:r>
              <a:rPr lang="en-US"/>
              <a:t>Context Switch</a:t>
            </a:r>
          </a:p>
        </p:txBody>
      </p:sp>
    </p:spTree>
    <p:extLst>
      <p:ext uri="{BB962C8B-B14F-4D97-AF65-F5344CB8AC3E}">
        <p14:creationId xmlns:p14="http://schemas.microsoft.com/office/powerpoint/2010/main" val="1497603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870472"/>
            <a:ext cx="8610600" cy="1402556"/>
          </a:xfrm>
        </p:spPr>
        <p:txBody>
          <a:bodyPr/>
          <a:lstStyle/>
          <a:p>
            <a:r>
              <a:rPr lang="en-US"/>
              <a:t>Semaphore</a:t>
            </a:r>
          </a:p>
        </p:txBody>
      </p:sp>
    </p:spTree>
    <p:extLst>
      <p:ext uri="{BB962C8B-B14F-4D97-AF65-F5344CB8AC3E}">
        <p14:creationId xmlns:p14="http://schemas.microsoft.com/office/powerpoint/2010/main" val="1787201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Mỗi ứng dụng iOS là một process</a:t>
            </a:r>
          </a:p>
          <a:p>
            <a:r>
              <a:rPr lang="en-US"/>
              <a:t>Một process sẽ chiếm cứ một dải bộ nhớ do hệ điều hành cấp phát</a:t>
            </a:r>
          </a:p>
          <a:p>
            <a:r>
              <a:rPr lang="en-US"/>
              <a:t>Một process sẽ chưa nhiều thread: main thread và vài background thread khác</a:t>
            </a:r>
          </a:p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Thread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Thread là 1 tuyến mà CPU sẽ thực thi. CPU không bao giờ dành 100% thời gian tính toán chỉ cho một thread.</a:t>
            </a:r>
          </a:p>
          <a:p>
            <a:r>
              <a:rPr lang="en-US"/>
              <a:t>Các thread trong 1 process có thể chung dải địa chỉ vùng nhớ</a:t>
            </a:r>
          </a:p>
          <a:p>
            <a:r>
              <a:rPr lang="en-US"/>
              <a:t>Các biến chỉ đọc được các thread dùng chung an toàn (thread safe)</a:t>
            </a:r>
          </a:p>
          <a:p>
            <a:r>
              <a:rPr lang="en-US"/>
              <a:t>Các biến mà thread có thể ghi đồng thời thì sẽ không an toàn</a:t>
            </a:r>
          </a:p>
        </p:txBody>
      </p:sp>
    </p:spTree>
    <p:extLst>
      <p:ext uri="{BB962C8B-B14F-4D97-AF65-F5344CB8AC3E}">
        <p14:creationId xmlns:p14="http://schemas.microsoft.com/office/powerpoint/2010/main" val="73953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57150"/>
            <a:ext cx="9615133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rgbClr val="FFFFFF"/>
                </a:solidFill>
                <a:latin typeface="Menlo-Regular" charset="0"/>
              </a:rPr>
              <a:t>- (</a:t>
            </a:r>
            <a:r>
              <a:rPr lang="en-US" sz="1100">
                <a:solidFill>
                  <a:srgbClr val="D31895"/>
                </a:solidFill>
                <a:latin typeface="Menlo-Regular" charset="0"/>
              </a:rPr>
              <a:t>IBAction</a:t>
            </a:r>
            <a:r>
              <a:rPr lang="en-US" sz="1100">
                <a:solidFill>
                  <a:srgbClr val="FFFFFF"/>
                </a:solidFill>
                <a:latin typeface="Menlo-Regular" charset="0"/>
              </a:rPr>
              <a:t>)demoSemaphorePoolResource:(</a:t>
            </a:r>
            <a:r>
              <a:rPr lang="en-US" sz="1100">
                <a:solidFill>
                  <a:srgbClr val="D31895"/>
                </a:solidFill>
                <a:latin typeface="Menlo-Regular" charset="0"/>
              </a:rPr>
              <a:t>id</a:t>
            </a:r>
            <a:r>
              <a:rPr lang="en-US" sz="1100">
                <a:solidFill>
                  <a:srgbClr val="FFFFFF"/>
                </a:solidFill>
                <a:latin typeface="Menlo-Regular" charset="0"/>
              </a:rPr>
              <a:t>)sender {</a:t>
            </a:r>
          </a:p>
          <a:p>
            <a:r>
              <a:rPr lang="en-US" sz="1100">
                <a:solidFill>
                  <a:srgbClr val="FFFFFF"/>
                </a:solidFill>
                <a:latin typeface="Menlo-Regular" charset="0"/>
              </a:rPr>
              <a:t>    </a:t>
            </a:r>
            <a:r>
              <a:rPr lang="en-US" sz="1100">
                <a:solidFill>
                  <a:srgbClr val="00A0FF"/>
                </a:solidFill>
                <a:latin typeface="Menlo-Regular" charset="0"/>
              </a:rPr>
              <a:t>dispatch_queue_t</a:t>
            </a:r>
            <a:r>
              <a:rPr lang="en-US" sz="1100">
                <a:solidFill>
                  <a:srgbClr val="FFFFFF"/>
                </a:solidFill>
                <a:latin typeface="Menlo-Regular" charset="0"/>
              </a:rPr>
              <a:t> customQueue = </a:t>
            </a:r>
            <a:r>
              <a:rPr lang="en-US" sz="1100">
                <a:solidFill>
                  <a:srgbClr val="00A0FF"/>
                </a:solidFill>
                <a:latin typeface="Menlo-Regular" charset="0"/>
              </a:rPr>
              <a:t>dispatch_queue_create</a:t>
            </a:r>
            <a:r>
              <a:rPr lang="en-US" sz="1100">
                <a:solidFill>
                  <a:srgbClr val="FFFFFF"/>
                </a:solidFill>
                <a:latin typeface="Menlo-Regular" charset="0"/>
              </a:rPr>
              <a:t>(</a:t>
            </a:r>
            <a:r>
              <a:rPr lang="en-US" sz="1100">
                <a:solidFill>
                  <a:srgbClr val="FF2C38"/>
                </a:solidFill>
                <a:latin typeface="Menlo-Regular" charset="0"/>
              </a:rPr>
              <a:t>"vn.techmaster.DemoBlock"</a:t>
            </a:r>
            <a:r>
              <a:rPr lang="en-US" sz="1100">
                <a:solidFill>
                  <a:srgbClr val="FFFFFF"/>
                </a:solidFill>
                <a:latin typeface="Menlo-Regular" charset="0"/>
              </a:rPr>
              <a:t>, </a:t>
            </a:r>
            <a:r>
              <a:rPr lang="en-US" sz="1100">
                <a:solidFill>
                  <a:srgbClr val="E47C48"/>
                </a:solidFill>
                <a:latin typeface="Menlo-Regular" charset="0"/>
              </a:rPr>
              <a:t>DISPATCH_QUEUE_CONCURRENT</a:t>
            </a:r>
            <a:r>
              <a:rPr lang="en-US" sz="1100">
                <a:solidFill>
                  <a:srgbClr val="FFFFFF"/>
                </a:solidFill>
                <a:latin typeface="Menlo-Regular" charset="0"/>
              </a:rPr>
              <a:t>);</a:t>
            </a:r>
          </a:p>
          <a:p>
            <a:r>
              <a:rPr lang="en-US" sz="1100">
                <a:solidFill>
                  <a:srgbClr val="FFFFFF"/>
                </a:solidFill>
                <a:latin typeface="Menlo-Regular" charset="0"/>
              </a:rPr>
              <a:t>    </a:t>
            </a:r>
            <a:r>
              <a:rPr lang="en-US" sz="1100">
                <a:solidFill>
                  <a:srgbClr val="00A0FF"/>
                </a:solidFill>
                <a:latin typeface="Menlo-Regular" charset="0"/>
              </a:rPr>
              <a:t>NSInteger</a:t>
            </a:r>
            <a:r>
              <a:rPr lang="en-US" sz="1100">
                <a:solidFill>
                  <a:srgbClr val="FFFFFF"/>
                </a:solidFill>
                <a:latin typeface="Menlo-Regular" charset="0"/>
              </a:rPr>
              <a:t> poolSize = </a:t>
            </a:r>
            <a:r>
              <a:rPr lang="en-US" sz="1100">
                <a:solidFill>
                  <a:srgbClr val="786DFF"/>
                </a:solidFill>
                <a:latin typeface="Menlo-Regular" charset="0"/>
              </a:rPr>
              <a:t>3</a:t>
            </a:r>
            <a:r>
              <a:rPr lang="en-US" sz="1100">
                <a:solidFill>
                  <a:srgbClr val="FFFFFF"/>
                </a:solidFill>
                <a:latin typeface="Menlo-Regular" charset="0"/>
              </a:rPr>
              <a:t>; </a:t>
            </a:r>
            <a:r>
              <a:rPr lang="en-US" sz="1100">
                <a:solidFill>
                  <a:srgbClr val="41CC45"/>
                </a:solidFill>
                <a:latin typeface="Menlo-Regular" charset="0"/>
              </a:rPr>
              <a:t>//M</a:t>
            </a:r>
            <a:r>
              <a:rPr lang="en-US" sz="1100">
                <a:solidFill>
                  <a:srgbClr val="41CC45"/>
                </a:solidFill>
                <a:latin typeface="Monaco" charset="0"/>
              </a:rPr>
              <a:t>ỗ</a:t>
            </a:r>
            <a:r>
              <a:rPr lang="en-US" sz="1100">
                <a:solidFill>
                  <a:srgbClr val="41CC45"/>
                </a:solidFill>
                <a:latin typeface="Menlo-Regular" charset="0"/>
              </a:rPr>
              <a:t>i lúc sẽ ch</a:t>
            </a:r>
            <a:r>
              <a:rPr lang="en-US" sz="1100">
                <a:solidFill>
                  <a:srgbClr val="41CC45"/>
                </a:solidFill>
                <a:latin typeface="Monaco" charset="0"/>
              </a:rPr>
              <a:t>ỉ</a:t>
            </a:r>
            <a:r>
              <a:rPr lang="en-US" sz="1100">
                <a:solidFill>
                  <a:srgbClr val="41CC45"/>
                </a:solidFill>
                <a:latin typeface="Menlo-Regular" charset="0"/>
              </a:rPr>
              <a:t> có poolSize thread được dùng resource hoặc được chạy luôn</a:t>
            </a:r>
            <a:endParaRPr lang="en-US" sz="1100">
              <a:solidFill>
                <a:srgbClr val="FFFFFF"/>
              </a:solidFill>
              <a:latin typeface="Menlo-Regular" charset="0"/>
            </a:endParaRPr>
          </a:p>
          <a:p>
            <a:r>
              <a:rPr lang="en-US" sz="1100">
                <a:solidFill>
                  <a:srgbClr val="FFFFFF"/>
                </a:solidFill>
                <a:latin typeface="Menlo-Regular" charset="0"/>
              </a:rPr>
              <a:t>    </a:t>
            </a:r>
            <a:r>
              <a:rPr lang="en-US" sz="1100">
                <a:solidFill>
                  <a:srgbClr val="00A0FF"/>
                </a:solidFill>
                <a:latin typeface="Menlo-Regular" charset="0"/>
              </a:rPr>
              <a:t>dispatch_semaphore_t</a:t>
            </a:r>
            <a:r>
              <a:rPr lang="en-US" sz="1100">
                <a:solidFill>
                  <a:srgbClr val="FFFFFF"/>
                </a:solidFill>
                <a:latin typeface="Menlo-Regular" charset="0"/>
              </a:rPr>
              <a:t> sema = </a:t>
            </a:r>
            <a:r>
              <a:rPr lang="en-US" sz="1100">
                <a:solidFill>
                  <a:srgbClr val="00A0FF"/>
                </a:solidFill>
                <a:latin typeface="Menlo-Regular" charset="0"/>
              </a:rPr>
              <a:t>dispatch_semaphore_create</a:t>
            </a:r>
            <a:r>
              <a:rPr lang="en-US" sz="1100">
                <a:solidFill>
                  <a:srgbClr val="FFFFFF"/>
                </a:solidFill>
                <a:latin typeface="Menlo-Regular" charset="0"/>
              </a:rPr>
              <a:t>(poolSize);</a:t>
            </a:r>
          </a:p>
          <a:p>
            <a:r>
              <a:rPr lang="en-US" sz="1100">
                <a:solidFill>
                  <a:srgbClr val="FFFFFF"/>
                </a:solidFill>
                <a:latin typeface="Menlo-Regular" charset="0"/>
              </a:rPr>
              <a:t>    </a:t>
            </a:r>
            <a:r>
              <a:rPr lang="en-US" sz="1100">
                <a:solidFill>
                  <a:srgbClr val="41CC45"/>
                </a:solidFill>
                <a:latin typeface="Menlo-Regular" charset="0"/>
              </a:rPr>
              <a:t>//grey ball th</a:t>
            </a:r>
            <a:r>
              <a:rPr lang="en-US" sz="1100">
                <a:solidFill>
                  <a:srgbClr val="41CC45"/>
                </a:solidFill>
                <a:latin typeface="Monaco" charset="0"/>
              </a:rPr>
              <a:t>ể</a:t>
            </a:r>
            <a:r>
              <a:rPr lang="en-US" sz="1100">
                <a:solidFill>
                  <a:srgbClr val="41CC45"/>
                </a:solidFill>
                <a:latin typeface="Menlo-Regular" charset="0"/>
              </a:rPr>
              <a:t> hiện task đang chờ trong hàng đợi đ</a:t>
            </a:r>
            <a:r>
              <a:rPr lang="en-US" sz="1100">
                <a:solidFill>
                  <a:srgbClr val="41CC45"/>
                </a:solidFill>
                <a:latin typeface="Monaco" charset="0"/>
              </a:rPr>
              <a:t>ể</a:t>
            </a:r>
            <a:r>
              <a:rPr lang="en-US" sz="1100">
                <a:solidFill>
                  <a:srgbClr val="41CC45"/>
                </a:solidFill>
                <a:latin typeface="Menlo-Regular" charset="0"/>
              </a:rPr>
              <a:t> chạy</a:t>
            </a:r>
            <a:endParaRPr lang="en-US" sz="1100">
              <a:solidFill>
                <a:srgbClr val="FFFFFF"/>
              </a:solidFill>
              <a:latin typeface="Menlo-Regular" charset="0"/>
            </a:endParaRPr>
          </a:p>
          <a:p>
            <a:r>
              <a:rPr lang="en-US" sz="1100">
                <a:solidFill>
                  <a:srgbClr val="FFFFFF"/>
                </a:solidFill>
                <a:latin typeface="Menlo-Regular" charset="0"/>
              </a:rPr>
              <a:t>    </a:t>
            </a:r>
            <a:r>
              <a:rPr lang="en-US" sz="1100">
                <a:solidFill>
                  <a:srgbClr val="00A0FF"/>
                </a:solidFill>
                <a:latin typeface="Menlo-Regular" charset="0"/>
              </a:rPr>
              <a:t>UIImage</a:t>
            </a:r>
            <a:r>
              <a:rPr lang="en-US" sz="1100">
                <a:solidFill>
                  <a:srgbClr val="FFFFFF"/>
                </a:solidFill>
                <a:latin typeface="Menlo-Regular" charset="0"/>
              </a:rPr>
              <a:t> *redball = [</a:t>
            </a:r>
            <a:r>
              <a:rPr lang="en-US" sz="1100">
                <a:solidFill>
                  <a:srgbClr val="00A0FF"/>
                </a:solidFill>
                <a:latin typeface="Menlo-Regular" charset="0"/>
              </a:rPr>
              <a:t>UIImage</a:t>
            </a:r>
            <a:r>
              <a:rPr lang="en-US" sz="1100">
                <a:solidFill>
                  <a:srgbClr val="FFFFFF"/>
                </a:solidFill>
                <a:latin typeface="Menlo-Regular" charset="0"/>
              </a:rPr>
              <a:t> </a:t>
            </a:r>
            <a:r>
              <a:rPr lang="en-US" sz="1100">
                <a:solidFill>
                  <a:srgbClr val="00A0FF"/>
                </a:solidFill>
                <a:latin typeface="Menlo-Regular" charset="0"/>
              </a:rPr>
              <a:t>imageNamed</a:t>
            </a:r>
            <a:r>
              <a:rPr lang="en-US" sz="1100">
                <a:solidFill>
                  <a:srgbClr val="FFFFFF"/>
                </a:solidFill>
                <a:latin typeface="Menlo-Regular" charset="0"/>
              </a:rPr>
              <a:t>:</a:t>
            </a:r>
            <a:r>
              <a:rPr lang="en-US" sz="1100">
                <a:solidFill>
                  <a:srgbClr val="FF2C38"/>
                </a:solidFill>
                <a:latin typeface="Menlo-Regular" charset="0"/>
              </a:rPr>
              <a:t>@"red.png"</a:t>
            </a:r>
            <a:r>
              <a:rPr lang="en-US" sz="1100">
                <a:solidFill>
                  <a:srgbClr val="FFFFFF"/>
                </a:solidFill>
                <a:latin typeface="Menlo-Regular" charset="0"/>
              </a:rPr>
              <a:t>];  </a:t>
            </a:r>
            <a:r>
              <a:rPr lang="en-US" sz="1100">
                <a:solidFill>
                  <a:srgbClr val="41CC45"/>
                </a:solidFill>
                <a:latin typeface="Menlo-Regular" charset="0"/>
              </a:rPr>
              <a:t>//th</a:t>
            </a:r>
            <a:r>
              <a:rPr lang="en-US" sz="1100">
                <a:solidFill>
                  <a:srgbClr val="41CC45"/>
                </a:solidFill>
                <a:latin typeface="Monaco" charset="0"/>
              </a:rPr>
              <a:t>ể</a:t>
            </a:r>
            <a:r>
              <a:rPr lang="en-US" sz="1100">
                <a:solidFill>
                  <a:srgbClr val="41CC45"/>
                </a:solidFill>
                <a:latin typeface="Menlo-Regular" charset="0"/>
              </a:rPr>
              <a:t> hiện task đang chạy</a:t>
            </a:r>
            <a:endParaRPr lang="en-US" sz="1100">
              <a:solidFill>
                <a:srgbClr val="FFFFFF"/>
              </a:solidFill>
              <a:latin typeface="Menlo-Regular" charset="0"/>
            </a:endParaRPr>
          </a:p>
          <a:p>
            <a:r>
              <a:rPr lang="en-US" sz="1100">
                <a:solidFill>
                  <a:srgbClr val="FFFFFF"/>
                </a:solidFill>
                <a:latin typeface="Menlo-Regular" charset="0"/>
              </a:rPr>
              <a:t>    </a:t>
            </a:r>
            <a:r>
              <a:rPr lang="en-US" sz="1100">
                <a:solidFill>
                  <a:srgbClr val="00A0FF"/>
                </a:solidFill>
                <a:latin typeface="Menlo-Regular" charset="0"/>
              </a:rPr>
              <a:t>UIImage</a:t>
            </a:r>
            <a:r>
              <a:rPr lang="en-US" sz="1100">
                <a:solidFill>
                  <a:srgbClr val="FFFFFF"/>
                </a:solidFill>
                <a:latin typeface="Menlo-Regular" charset="0"/>
              </a:rPr>
              <a:t> *greenball = [</a:t>
            </a:r>
            <a:r>
              <a:rPr lang="en-US" sz="1100">
                <a:solidFill>
                  <a:srgbClr val="00A0FF"/>
                </a:solidFill>
                <a:latin typeface="Menlo-Regular" charset="0"/>
              </a:rPr>
              <a:t>UIImage</a:t>
            </a:r>
            <a:r>
              <a:rPr lang="en-US" sz="1100">
                <a:solidFill>
                  <a:srgbClr val="FFFFFF"/>
                </a:solidFill>
                <a:latin typeface="Menlo-Regular" charset="0"/>
              </a:rPr>
              <a:t> </a:t>
            </a:r>
            <a:r>
              <a:rPr lang="en-US" sz="1100">
                <a:solidFill>
                  <a:srgbClr val="00A0FF"/>
                </a:solidFill>
                <a:latin typeface="Menlo-Regular" charset="0"/>
              </a:rPr>
              <a:t>imageNamed</a:t>
            </a:r>
            <a:r>
              <a:rPr lang="en-US" sz="1100">
                <a:solidFill>
                  <a:srgbClr val="FFFFFF"/>
                </a:solidFill>
                <a:latin typeface="Menlo-Regular" charset="0"/>
              </a:rPr>
              <a:t>:</a:t>
            </a:r>
            <a:r>
              <a:rPr lang="en-US" sz="1100">
                <a:solidFill>
                  <a:srgbClr val="FF2C38"/>
                </a:solidFill>
                <a:latin typeface="Menlo-Regular" charset="0"/>
              </a:rPr>
              <a:t>@"green.png"</a:t>
            </a:r>
            <a:r>
              <a:rPr lang="en-US" sz="1100">
                <a:solidFill>
                  <a:srgbClr val="FFFFFF"/>
                </a:solidFill>
                <a:latin typeface="Menlo-Regular" charset="0"/>
              </a:rPr>
              <a:t>]; </a:t>
            </a:r>
            <a:r>
              <a:rPr lang="en-US" sz="1100">
                <a:solidFill>
                  <a:srgbClr val="41CC45"/>
                </a:solidFill>
                <a:latin typeface="Menlo-Regular" charset="0"/>
              </a:rPr>
              <a:t>//th</a:t>
            </a:r>
            <a:r>
              <a:rPr lang="en-US" sz="1100">
                <a:solidFill>
                  <a:srgbClr val="41CC45"/>
                </a:solidFill>
                <a:latin typeface="Monaco" charset="0"/>
              </a:rPr>
              <a:t>ể</a:t>
            </a:r>
            <a:r>
              <a:rPr lang="en-US" sz="1100">
                <a:solidFill>
                  <a:srgbClr val="41CC45"/>
                </a:solidFill>
                <a:latin typeface="Menlo-Regular" charset="0"/>
              </a:rPr>
              <a:t> hiện task đã hoàn thành</a:t>
            </a:r>
            <a:endParaRPr lang="en-US" sz="1100">
              <a:solidFill>
                <a:srgbClr val="FFFFFF"/>
              </a:solidFill>
              <a:latin typeface="Menlo-Regular" charset="0"/>
            </a:endParaRPr>
          </a:p>
          <a:p>
            <a:r>
              <a:rPr lang="de-DE" sz="1100">
                <a:solidFill>
                  <a:srgbClr val="FFFFFF"/>
                </a:solidFill>
                <a:latin typeface="Menlo-Regular" charset="0"/>
              </a:rPr>
              <a:t>    </a:t>
            </a:r>
          </a:p>
          <a:p>
            <a:r>
              <a:rPr lang="de-DE" sz="1100">
                <a:solidFill>
                  <a:srgbClr val="FFFFFF"/>
                </a:solidFill>
                <a:latin typeface="Menlo-Regular" charset="0"/>
              </a:rPr>
              <a:t>    </a:t>
            </a:r>
            <a:r>
              <a:rPr lang="de-DE" sz="1100">
                <a:solidFill>
                  <a:srgbClr val="D31895"/>
                </a:solidFill>
                <a:latin typeface="Menlo-Regular" charset="0"/>
              </a:rPr>
              <a:t>for</a:t>
            </a:r>
            <a:r>
              <a:rPr lang="de-DE" sz="1100">
                <a:solidFill>
                  <a:srgbClr val="FFFFFF"/>
                </a:solidFill>
                <a:latin typeface="Menlo-Regular" charset="0"/>
              </a:rPr>
              <a:t> (</a:t>
            </a:r>
            <a:r>
              <a:rPr lang="de-DE" sz="1100">
                <a:solidFill>
                  <a:srgbClr val="D31895"/>
                </a:solidFill>
                <a:latin typeface="Menlo-Regular" charset="0"/>
              </a:rPr>
              <a:t>int</a:t>
            </a:r>
            <a:r>
              <a:rPr lang="de-DE" sz="1100">
                <a:solidFill>
                  <a:srgbClr val="FFFFFF"/>
                </a:solidFill>
                <a:latin typeface="Menlo-Regular" charset="0"/>
              </a:rPr>
              <a:t> i=</a:t>
            </a:r>
            <a:r>
              <a:rPr lang="de-DE" sz="1100">
                <a:solidFill>
                  <a:srgbClr val="786DFF"/>
                </a:solidFill>
                <a:latin typeface="Menlo-Regular" charset="0"/>
              </a:rPr>
              <a:t>0</a:t>
            </a:r>
            <a:r>
              <a:rPr lang="de-DE" sz="1100">
                <a:solidFill>
                  <a:srgbClr val="FFFFFF"/>
                </a:solidFill>
                <a:latin typeface="Menlo-Regular" charset="0"/>
              </a:rPr>
              <a:t>; i&lt;</a:t>
            </a:r>
            <a:r>
              <a:rPr lang="de-DE" sz="1100">
                <a:solidFill>
                  <a:srgbClr val="786DFF"/>
                </a:solidFill>
                <a:latin typeface="Menlo-Regular" charset="0"/>
              </a:rPr>
              <a:t>10</a:t>
            </a:r>
            <a:r>
              <a:rPr lang="de-DE" sz="1100">
                <a:solidFill>
                  <a:srgbClr val="FFFFFF"/>
                </a:solidFill>
                <a:latin typeface="Menlo-Regular" charset="0"/>
              </a:rPr>
              <a:t>; i++) { </a:t>
            </a:r>
            <a:r>
              <a:rPr lang="de-DE" sz="1100">
                <a:solidFill>
                  <a:srgbClr val="41CC45"/>
                </a:solidFill>
                <a:latin typeface="Menlo-Regular" charset="0"/>
              </a:rPr>
              <a:t>//Tạo 10 thread task chạy đ</a:t>
            </a:r>
            <a:r>
              <a:rPr lang="de-DE" sz="1100">
                <a:solidFill>
                  <a:srgbClr val="41CC45"/>
                </a:solidFill>
                <a:latin typeface="Monaco" charset="0"/>
              </a:rPr>
              <a:t>ồ</a:t>
            </a:r>
            <a:r>
              <a:rPr lang="de-DE" sz="1100">
                <a:solidFill>
                  <a:srgbClr val="41CC45"/>
                </a:solidFill>
                <a:latin typeface="Menlo-Regular" charset="0"/>
              </a:rPr>
              <a:t>ng thời</a:t>
            </a:r>
            <a:endParaRPr lang="de-DE" sz="1100">
              <a:solidFill>
                <a:srgbClr val="FFFFFF"/>
              </a:solidFill>
              <a:latin typeface="Menlo-Regular" charset="0"/>
            </a:endParaRPr>
          </a:p>
          <a:p>
            <a:r>
              <a:rPr lang="de-DE" sz="1100">
                <a:solidFill>
                  <a:srgbClr val="FFFFFF"/>
                </a:solidFill>
                <a:latin typeface="Menlo-Regular" charset="0"/>
              </a:rPr>
              <a:t>        </a:t>
            </a:r>
            <a:r>
              <a:rPr lang="de-DE" sz="1100">
                <a:solidFill>
                  <a:srgbClr val="00A0FF"/>
                </a:solidFill>
                <a:latin typeface="Menlo-Regular" charset="0"/>
              </a:rPr>
              <a:t>dispatch_async</a:t>
            </a:r>
            <a:r>
              <a:rPr lang="de-DE" sz="1100">
                <a:solidFill>
                  <a:srgbClr val="FFFFFF"/>
                </a:solidFill>
                <a:latin typeface="Menlo-Regular" charset="0"/>
              </a:rPr>
              <a:t>(customQueue, ^{</a:t>
            </a:r>
          </a:p>
          <a:p>
            <a:r>
              <a:rPr lang="en-US" sz="1100">
                <a:solidFill>
                  <a:srgbClr val="FFFFFF"/>
                </a:solidFill>
                <a:latin typeface="Menlo-Regular" charset="0"/>
              </a:rPr>
              <a:t>            </a:t>
            </a:r>
            <a:r>
              <a:rPr lang="en-US" sz="1100">
                <a:solidFill>
                  <a:srgbClr val="00A0FF"/>
                </a:solidFill>
                <a:latin typeface="Menlo-Regular" charset="0"/>
              </a:rPr>
              <a:t>NSLog</a:t>
            </a:r>
            <a:r>
              <a:rPr lang="en-US" sz="1100">
                <a:solidFill>
                  <a:srgbClr val="FFFFFF"/>
                </a:solidFill>
                <a:latin typeface="Menlo-Regular" charset="0"/>
              </a:rPr>
              <a:t>(</a:t>
            </a:r>
            <a:r>
              <a:rPr lang="en-US" sz="1100">
                <a:solidFill>
                  <a:srgbClr val="FF2C38"/>
                </a:solidFill>
                <a:latin typeface="Menlo-Regular" charset="0"/>
              </a:rPr>
              <a:t>@"Task %d waits to run"</a:t>
            </a:r>
            <a:r>
              <a:rPr lang="en-US" sz="1100">
                <a:solidFill>
                  <a:srgbClr val="FFFFFF"/>
                </a:solidFill>
                <a:latin typeface="Menlo-Regular" charset="0"/>
              </a:rPr>
              <a:t>, i);</a:t>
            </a:r>
          </a:p>
          <a:p>
            <a:r>
              <a:rPr lang="en-US" sz="1100">
                <a:solidFill>
                  <a:srgbClr val="FFFFFF"/>
                </a:solidFill>
                <a:latin typeface="Menlo-Regular" charset="0"/>
              </a:rPr>
              <a:t>            </a:t>
            </a:r>
            <a:r>
              <a:rPr lang="en-US" sz="1100">
                <a:solidFill>
                  <a:srgbClr val="00A0FF"/>
                </a:solidFill>
                <a:latin typeface="Menlo-Regular" charset="0"/>
              </a:rPr>
              <a:t>dispatch_semaphore_wait</a:t>
            </a:r>
            <a:r>
              <a:rPr lang="en-US" sz="1100">
                <a:solidFill>
                  <a:srgbClr val="FFFFFF"/>
                </a:solidFill>
                <a:latin typeface="Menlo-Regular" charset="0"/>
              </a:rPr>
              <a:t>(sema, </a:t>
            </a:r>
            <a:r>
              <a:rPr lang="en-US" sz="1100">
                <a:solidFill>
                  <a:srgbClr val="E47C48"/>
                </a:solidFill>
                <a:latin typeface="Menlo-Regular" charset="0"/>
              </a:rPr>
              <a:t>DISPATCH_TIME_FOREVER</a:t>
            </a:r>
            <a:r>
              <a:rPr lang="en-US" sz="1100">
                <a:solidFill>
                  <a:srgbClr val="FFFFFF"/>
                </a:solidFill>
                <a:latin typeface="Menlo-Regular" charset="0"/>
              </a:rPr>
              <a:t>);</a:t>
            </a:r>
          </a:p>
          <a:p>
            <a:r>
              <a:rPr lang="en-US" sz="1100">
                <a:solidFill>
                  <a:srgbClr val="FFFFFF"/>
                </a:solidFill>
                <a:latin typeface="Menlo-Regular" charset="0"/>
              </a:rPr>
              <a:t>            </a:t>
            </a:r>
            <a:r>
              <a:rPr lang="en-US" sz="1100">
                <a:solidFill>
                  <a:srgbClr val="00A0FF"/>
                </a:solidFill>
                <a:latin typeface="Menlo-Regular" charset="0"/>
              </a:rPr>
              <a:t>dispatch_async</a:t>
            </a:r>
            <a:r>
              <a:rPr lang="en-US" sz="1100">
                <a:solidFill>
                  <a:srgbClr val="FFFFFF"/>
                </a:solidFill>
                <a:latin typeface="Menlo-Regular" charset="0"/>
              </a:rPr>
              <a:t>(</a:t>
            </a:r>
            <a:r>
              <a:rPr lang="en-US" sz="1100">
                <a:solidFill>
                  <a:srgbClr val="00A0FF"/>
                </a:solidFill>
                <a:latin typeface="Menlo-Regular" charset="0"/>
              </a:rPr>
              <a:t>dispatch_get_main_queue</a:t>
            </a:r>
            <a:r>
              <a:rPr lang="en-US" sz="1100">
                <a:solidFill>
                  <a:srgbClr val="FFFFFF"/>
                </a:solidFill>
                <a:latin typeface="Menlo-Regular" charset="0"/>
              </a:rPr>
              <a:t>(), ^{</a:t>
            </a:r>
          </a:p>
          <a:p>
            <a:r>
              <a:rPr lang="en-US" sz="1100">
                <a:solidFill>
                  <a:srgbClr val="FFFFFF"/>
                </a:solidFill>
                <a:latin typeface="Menlo-Regular" charset="0"/>
              </a:rPr>
              <a:t>                [(</a:t>
            </a:r>
            <a:r>
              <a:rPr lang="en-US" sz="1100">
                <a:solidFill>
                  <a:srgbClr val="00A0FF"/>
                </a:solidFill>
                <a:latin typeface="Menlo-Regular" charset="0"/>
              </a:rPr>
              <a:t>UIButton</a:t>
            </a:r>
            <a:r>
              <a:rPr lang="en-US" sz="1100">
                <a:solidFill>
                  <a:srgbClr val="FFFFFF"/>
                </a:solidFill>
                <a:latin typeface="Menlo-Regular" charset="0"/>
              </a:rPr>
              <a:t> *)[</a:t>
            </a:r>
            <a:r>
              <a:rPr lang="en-US" sz="1100">
                <a:solidFill>
                  <a:srgbClr val="D31895"/>
                </a:solidFill>
                <a:latin typeface="Menlo-Regular" charset="0"/>
              </a:rPr>
              <a:t>self</a:t>
            </a:r>
            <a:r>
              <a:rPr lang="en-US" sz="1100">
                <a:solidFill>
                  <a:srgbClr val="FFFFFF"/>
                </a:solidFill>
                <a:latin typeface="Menlo-Regular" charset="0"/>
              </a:rPr>
              <a:t>.</a:t>
            </a:r>
            <a:r>
              <a:rPr lang="en-US" sz="1100">
                <a:solidFill>
                  <a:srgbClr val="00A0FF"/>
                </a:solidFill>
                <a:latin typeface="Menlo-Regular" charset="0"/>
              </a:rPr>
              <a:t>view</a:t>
            </a:r>
            <a:r>
              <a:rPr lang="en-US" sz="1100">
                <a:solidFill>
                  <a:srgbClr val="FFFFFF"/>
                </a:solidFill>
                <a:latin typeface="Menlo-Regular" charset="0"/>
              </a:rPr>
              <a:t> </a:t>
            </a:r>
            <a:r>
              <a:rPr lang="en-US" sz="1100">
                <a:solidFill>
                  <a:srgbClr val="00A0FF"/>
                </a:solidFill>
                <a:latin typeface="Menlo-Regular" charset="0"/>
              </a:rPr>
              <a:t>viewWithTag</a:t>
            </a:r>
            <a:r>
              <a:rPr lang="en-US" sz="1100">
                <a:solidFill>
                  <a:srgbClr val="FFFFFF"/>
                </a:solidFill>
                <a:latin typeface="Menlo-Regular" charset="0"/>
              </a:rPr>
              <a:t>:</a:t>
            </a:r>
            <a:r>
              <a:rPr lang="en-US" sz="1100">
                <a:solidFill>
                  <a:srgbClr val="786DFF"/>
                </a:solidFill>
                <a:latin typeface="Menlo-Regular" charset="0"/>
              </a:rPr>
              <a:t>10</a:t>
            </a:r>
            <a:r>
              <a:rPr lang="en-US" sz="1100">
                <a:solidFill>
                  <a:srgbClr val="FFFFFF"/>
                </a:solidFill>
                <a:latin typeface="Menlo-Regular" charset="0"/>
              </a:rPr>
              <a:t>+i] </a:t>
            </a:r>
            <a:r>
              <a:rPr lang="en-US" sz="1100">
                <a:solidFill>
                  <a:srgbClr val="00A0FF"/>
                </a:solidFill>
                <a:latin typeface="Menlo-Regular" charset="0"/>
              </a:rPr>
              <a:t>setImage</a:t>
            </a:r>
            <a:r>
              <a:rPr lang="en-US" sz="1100">
                <a:solidFill>
                  <a:srgbClr val="FFFFFF"/>
                </a:solidFill>
                <a:latin typeface="Menlo-Regular" charset="0"/>
              </a:rPr>
              <a:t>:redball </a:t>
            </a:r>
            <a:r>
              <a:rPr lang="en-US" sz="1100">
                <a:solidFill>
                  <a:srgbClr val="00A0FF"/>
                </a:solidFill>
                <a:latin typeface="Menlo-Regular" charset="0"/>
              </a:rPr>
              <a:t>forState</a:t>
            </a:r>
            <a:r>
              <a:rPr lang="en-US" sz="1100">
                <a:solidFill>
                  <a:srgbClr val="FFFFFF"/>
                </a:solidFill>
                <a:latin typeface="Menlo-Regular" charset="0"/>
              </a:rPr>
              <a:t>:</a:t>
            </a:r>
            <a:r>
              <a:rPr lang="en-US" sz="1100">
                <a:solidFill>
                  <a:srgbClr val="00A0FF"/>
                </a:solidFill>
                <a:latin typeface="Menlo-Regular" charset="0"/>
              </a:rPr>
              <a:t>UIControlStateNormal</a:t>
            </a:r>
            <a:r>
              <a:rPr lang="en-US" sz="1100">
                <a:solidFill>
                  <a:srgbClr val="FFFFFF"/>
                </a:solidFill>
                <a:latin typeface="Menlo-Regular" charset="0"/>
              </a:rPr>
              <a:t>];</a:t>
            </a:r>
          </a:p>
          <a:p>
            <a:r>
              <a:rPr lang="de-DE" sz="1100">
                <a:solidFill>
                  <a:srgbClr val="FFFFFF"/>
                </a:solidFill>
                <a:latin typeface="Menlo-Regular" charset="0"/>
              </a:rPr>
              <a:t>            });</a:t>
            </a:r>
          </a:p>
          <a:p>
            <a:r>
              <a:rPr lang="en-US" sz="1100">
                <a:solidFill>
                  <a:srgbClr val="FFFFFF"/>
                </a:solidFill>
                <a:latin typeface="Menlo-Regular" charset="0"/>
              </a:rPr>
              <a:t>            </a:t>
            </a:r>
            <a:r>
              <a:rPr lang="en-US" sz="1100">
                <a:solidFill>
                  <a:srgbClr val="00A0FF"/>
                </a:solidFill>
                <a:latin typeface="Menlo-Regular" charset="0"/>
              </a:rPr>
              <a:t>NSLog</a:t>
            </a:r>
            <a:r>
              <a:rPr lang="en-US" sz="1100">
                <a:solidFill>
                  <a:srgbClr val="FFFFFF"/>
                </a:solidFill>
                <a:latin typeface="Menlo-Regular" charset="0"/>
              </a:rPr>
              <a:t>(</a:t>
            </a:r>
            <a:r>
              <a:rPr lang="en-US" sz="1100">
                <a:solidFill>
                  <a:srgbClr val="FF2C38"/>
                </a:solidFill>
                <a:latin typeface="Menlo-Regular" charset="0"/>
              </a:rPr>
              <a:t>@"Task %d is running"</a:t>
            </a:r>
            <a:r>
              <a:rPr lang="en-US" sz="1100">
                <a:solidFill>
                  <a:srgbClr val="FFFFFF"/>
                </a:solidFill>
                <a:latin typeface="Menlo-Regular" charset="0"/>
              </a:rPr>
              <a:t>, i);</a:t>
            </a:r>
          </a:p>
          <a:p>
            <a:r>
              <a:rPr lang="de-DE" sz="1100">
                <a:solidFill>
                  <a:srgbClr val="FFFFFF"/>
                </a:solidFill>
                <a:latin typeface="Menlo-Regular" charset="0"/>
              </a:rPr>
              <a:t>            </a:t>
            </a:r>
          </a:p>
          <a:p>
            <a:r>
              <a:rPr lang="en-US" sz="1100">
                <a:solidFill>
                  <a:srgbClr val="FFFFFF"/>
                </a:solidFill>
                <a:latin typeface="Menlo-Regular" charset="0"/>
              </a:rPr>
              <a:t>            </a:t>
            </a:r>
            <a:r>
              <a:rPr lang="en-US" sz="1100">
                <a:solidFill>
                  <a:srgbClr val="D31895"/>
                </a:solidFill>
                <a:latin typeface="Menlo-Regular" charset="0"/>
              </a:rPr>
              <a:t>float</a:t>
            </a:r>
            <a:r>
              <a:rPr lang="en-US" sz="1100">
                <a:solidFill>
                  <a:srgbClr val="FFFFFF"/>
                </a:solidFill>
                <a:latin typeface="Menlo-Regular" charset="0"/>
              </a:rPr>
              <a:t> waitMilliSeconds = </a:t>
            </a:r>
            <a:r>
              <a:rPr lang="en-US" sz="1100">
                <a:solidFill>
                  <a:srgbClr val="786DFF"/>
                </a:solidFill>
                <a:latin typeface="Menlo-Regular" charset="0"/>
              </a:rPr>
              <a:t>1</a:t>
            </a:r>
            <a:r>
              <a:rPr lang="en-US" sz="1100">
                <a:solidFill>
                  <a:srgbClr val="FFFFFF"/>
                </a:solidFill>
                <a:latin typeface="Menlo-Regular" charset="0"/>
              </a:rPr>
              <a:t> + </a:t>
            </a:r>
            <a:r>
              <a:rPr lang="en-US" sz="1100">
                <a:solidFill>
                  <a:srgbClr val="786DFF"/>
                </a:solidFill>
                <a:latin typeface="Menlo-Regular" charset="0"/>
              </a:rPr>
              <a:t>5</a:t>
            </a:r>
            <a:r>
              <a:rPr lang="en-US" sz="1100">
                <a:solidFill>
                  <a:srgbClr val="FFFFFF"/>
                </a:solidFill>
                <a:latin typeface="Menlo-Regular" charset="0"/>
              </a:rPr>
              <a:t> / (</a:t>
            </a:r>
            <a:r>
              <a:rPr lang="en-US" sz="1100">
                <a:solidFill>
                  <a:srgbClr val="00A0FF"/>
                </a:solidFill>
                <a:latin typeface="Menlo-Regular" charset="0"/>
              </a:rPr>
              <a:t>arc4random</a:t>
            </a:r>
            <a:r>
              <a:rPr lang="en-US" sz="1100">
                <a:solidFill>
                  <a:srgbClr val="FFFFFF"/>
                </a:solidFill>
                <a:latin typeface="Menlo-Regular" charset="0"/>
              </a:rPr>
              <a:t>() % </a:t>
            </a:r>
            <a:r>
              <a:rPr lang="en-US" sz="1100">
                <a:solidFill>
                  <a:srgbClr val="786DFF"/>
                </a:solidFill>
                <a:latin typeface="Menlo-Regular" charset="0"/>
              </a:rPr>
              <a:t>8</a:t>
            </a:r>
            <a:r>
              <a:rPr lang="en-US" sz="1100">
                <a:solidFill>
                  <a:srgbClr val="FFFFFF"/>
                </a:solidFill>
                <a:latin typeface="Menlo-Regular" charset="0"/>
              </a:rPr>
              <a:t>+</a:t>
            </a:r>
            <a:r>
              <a:rPr lang="en-US" sz="1100">
                <a:solidFill>
                  <a:srgbClr val="786DFF"/>
                </a:solidFill>
                <a:latin typeface="Menlo-Regular" charset="0"/>
              </a:rPr>
              <a:t>1</a:t>
            </a:r>
            <a:r>
              <a:rPr lang="en-US" sz="1100">
                <a:solidFill>
                  <a:srgbClr val="FFFFFF"/>
                </a:solidFill>
                <a:latin typeface="Menlo-Regular" charset="0"/>
              </a:rPr>
              <a:t>);</a:t>
            </a:r>
          </a:p>
          <a:p>
            <a:r>
              <a:rPr lang="en-US" sz="1100">
                <a:solidFill>
                  <a:srgbClr val="FFFFFF"/>
                </a:solidFill>
                <a:latin typeface="Menlo-Regular" charset="0"/>
              </a:rPr>
              <a:t>            [</a:t>
            </a:r>
            <a:r>
              <a:rPr lang="en-US" sz="1100">
                <a:solidFill>
                  <a:srgbClr val="00A0FF"/>
                </a:solidFill>
                <a:latin typeface="Menlo-Regular" charset="0"/>
              </a:rPr>
              <a:t>NSThread</a:t>
            </a:r>
            <a:r>
              <a:rPr lang="en-US" sz="1100">
                <a:solidFill>
                  <a:srgbClr val="FFFFFF"/>
                </a:solidFill>
                <a:latin typeface="Menlo-Regular" charset="0"/>
              </a:rPr>
              <a:t> </a:t>
            </a:r>
            <a:r>
              <a:rPr lang="en-US" sz="1100">
                <a:solidFill>
                  <a:srgbClr val="00A0FF"/>
                </a:solidFill>
                <a:latin typeface="Menlo-Regular" charset="0"/>
              </a:rPr>
              <a:t>sleepForTimeInterval</a:t>
            </a:r>
            <a:r>
              <a:rPr lang="en-US" sz="1100">
                <a:solidFill>
                  <a:srgbClr val="FFFFFF"/>
                </a:solidFill>
                <a:latin typeface="Menlo-Regular" charset="0"/>
              </a:rPr>
              <a:t>:waitMilliSeconds]; </a:t>
            </a:r>
            <a:r>
              <a:rPr lang="en-US" sz="1100">
                <a:solidFill>
                  <a:srgbClr val="41CC45"/>
                </a:solidFill>
                <a:latin typeface="Menlo-Regular" charset="0"/>
              </a:rPr>
              <a:t>//Use resource for random amount of time</a:t>
            </a:r>
            <a:endParaRPr lang="en-US" sz="1100">
              <a:solidFill>
                <a:srgbClr val="FFFFFF"/>
              </a:solidFill>
              <a:latin typeface="Menlo-Regular" charset="0"/>
            </a:endParaRPr>
          </a:p>
          <a:p>
            <a:r>
              <a:rPr lang="en-US" sz="1100">
                <a:solidFill>
                  <a:srgbClr val="FFFFFF"/>
                </a:solidFill>
                <a:latin typeface="Menlo-Regular" charset="0"/>
              </a:rPr>
              <a:t>            </a:t>
            </a:r>
            <a:r>
              <a:rPr lang="en-US" sz="1100">
                <a:solidFill>
                  <a:srgbClr val="00A0FF"/>
                </a:solidFill>
                <a:latin typeface="Menlo-Regular" charset="0"/>
              </a:rPr>
              <a:t>dispatch_async</a:t>
            </a:r>
            <a:r>
              <a:rPr lang="en-US" sz="1100">
                <a:solidFill>
                  <a:srgbClr val="FFFFFF"/>
                </a:solidFill>
                <a:latin typeface="Menlo-Regular" charset="0"/>
              </a:rPr>
              <a:t>(</a:t>
            </a:r>
            <a:r>
              <a:rPr lang="en-US" sz="1100">
                <a:solidFill>
                  <a:srgbClr val="00A0FF"/>
                </a:solidFill>
                <a:latin typeface="Menlo-Regular" charset="0"/>
              </a:rPr>
              <a:t>dispatch_get_main_queue</a:t>
            </a:r>
            <a:r>
              <a:rPr lang="en-US" sz="1100">
                <a:solidFill>
                  <a:srgbClr val="FFFFFF"/>
                </a:solidFill>
                <a:latin typeface="Menlo-Regular" charset="0"/>
              </a:rPr>
              <a:t>(), ^{</a:t>
            </a:r>
          </a:p>
          <a:p>
            <a:r>
              <a:rPr lang="en-US" sz="1100">
                <a:solidFill>
                  <a:srgbClr val="FFFFFF"/>
                </a:solidFill>
                <a:latin typeface="Menlo-Regular" charset="0"/>
              </a:rPr>
              <a:t>                [(</a:t>
            </a:r>
            <a:r>
              <a:rPr lang="en-US" sz="1100">
                <a:solidFill>
                  <a:srgbClr val="00A0FF"/>
                </a:solidFill>
                <a:latin typeface="Menlo-Regular" charset="0"/>
              </a:rPr>
              <a:t>UIButton</a:t>
            </a:r>
            <a:r>
              <a:rPr lang="en-US" sz="1100">
                <a:solidFill>
                  <a:srgbClr val="FFFFFF"/>
                </a:solidFill>
                <a:latin typeface="Menlo-Regular" charset="0"/>
              </a:rPr>
              <a:t>*)[</a:t>
            </a:r>
            <a:r>
              <a:rPr lang="en-US" sz="1100">
                <a:solidFill>
                  <a:srgbClr val="D31895"/>
                </a:solidFill>
                <a:latin typeface="Menlo-Regular" charset="0"/>
              </a:rPr>
              <a:t>self</a:t>
            </a:r>
            <a:r>
              <a:rPr lang="en-US" sz="1100">
                <a:solidFill>
                  <a:srgbClr val="FFFFFF"/>
                </a:solidFill>
                <a:latin typeface="Menlo-Regular" charset="0"/>
              </a:rPr>
              <a:t>.</a:t>
            </a:r>
            <a:r>
              <a:rPr lang="en-US" sz="1100">
                <a:solidFill>
                  <a:srgbClr val="00A0FF"/>
                </a:solidFill>
                <a:latin typeface="Menlo-Regular" charset="0"/>
              </a:rPr>
              <a:t>view</a:t>
            </a:r>
            <a:r>
              <a:rPr lang="en-US" sz="1100">
                <a:solidFill>
                  <a:srgbClr val="FFFFFF"/>
                </a:solidFill>
                <a:latin typeface="Menlo-Regular" charset="0"/>
              </a:rPr>
              <a:t> </a:t>
            </a:r>
            <a:r>
              <a:rPr lang="en-US" sz="1100">
                <a:solidFill>
                  <a:srgbClr val="00A0FF"/>
                </a:solidFill>
                <a:latin typeface="Menlo-Regular" charset="0"/>
              </a:rPr>
              <a:t>viewWithTag</a:t>
            </a:r>
            <a:r>
              <a:rPr lang="en-US" sz="1100">
                <a:solidFill>
                  <a:srgbClr val="FFFFFF"/>
                </a:solidFill>
                <a:latin typeface="Menlo-Regular" charset="0"/>
              </a:rPr>
              <a:t>:</a:t>
            </a:r>
            <a:r>
              <a:rPr lang="en-US" sz="1100">
                <a:solidFill>
                  <a:srgbClr val="786DFF"/>
                </a:solidFill>
                <a:latin typeface="Menlo-Regular" charset="0"/>
              </a:rPr>
              <a:t>10</a:t>
            </a:r>
            <a:r>
              <a:rPr lang="en-US" sz="1100">
                <a:solidFill>
                  <a:srgbClr val="FFFFFF"/>
                </a:solidFill>
                <a:latin typeface="Menlo-Regular" charset="0"/>
              </a:rPr>
              <a:t>+i] </a:t>
            </a:r>
            <a:r>
              <a:rPr lang="en-US" sz="1100">
                <a:solidFill>
                  <a:srgbClr val="00A0FF"/>
                </a:solidFill>
                <a:latin typeface="Menlo-Regular" charset="0"/>
              </a:rPr>
              <a:t>setImage</a:t>
            </a:r>
            <a:r>
              <a:rPr lang="en-US" sz="1100">
                <a:solidFill>
                  <a:srgbClr val="FFFFFF"/>
                </a:solidFill>
                <a:latin typeface="Menlo-Regular" charset="0"/>
              </a:rPr>
              <a:t>:greenball </a:t>
            </a:r>
            <a:r>
              <a:rPr lang="en-US" sz="1100">
                <a:solidFill>
                  <a:srgbClr val="00A0FF"/>
                </a:solidFill>
                <a:latin typeface="Menlo-Regular" charset="0"/>
              </a:rPr>
              <a:t>forState</a:t>
            </a:r>
            <a:r>
              <a:rPr lang="en-US" sz="1100">
                <a:solidFill>
                  <a:srgbClr val="FFFFFF"/>
                </a:solidFill>
                <a:latin typeface="Menlo-Regular" charset="0"/>
              </a:rPr>
              <a:t>:</a:t>
            </a:r>
            <a:r>
              <a:rPr lang="en-US" sz="1100">
                <a:solidFill>
                  <a:srgbClr val="00A0FF"/>
                </a:solidFill>
                <a:latin typeface="Menlo-Regular" charset="0"/>
              </a:rPr>
              <a:t>UIControlStateNormal</a:t>
            </a:r>
            <a:r>
              <a:rPr lang="en-US" sz="1100">
                <a:solidFill>
                  <a:srgbClr val="FFFFFF"/>
                </a:solidFill>
                <a:latin typeface="Menlo-Regular" charset="0"/>
              </a:rPr>
              <a:t>];</a:t>
            </a:r>
          </a:p>
          <a:p>
            <a:r>
              <a:rPr lang="de-DE" sz="1100">
                <a:solidFill>
                  <a:srgbClr val="FFFFFF"/>
                </a:solidFill>
                <a:latin typeface="Menlo-Regular" charset="0"/>
              </a:rPr>
              <a:t>            });</a:t>
            </a:r>
          </a:p>
          <a:p>
            <a:r>
              <a:rPr lang="de-DE" sz="1100">
                <a:solidFill>
                  <a:srgbClr val="FFFFFF"/>
                </a:solidFill>
                <a:latin typeface="Menlo-Regular" charset="0"/>
              </a:rPr>
              <a:t>            </a:t>
            </a:r>
          </a:p>
          <a:p>
            <a:r>
              <a:rPr lang="de-DE" sz="1100">
                <a:solidFill>
                  <a:srgbClr val="FFFFFF"/>
                </a:solidFill>
                <a:latin typeface="Menlo-Regular" charset="0"/>
              </a:rPr>
              <a:t>            </a:t>
            </a:r>
            <a:r>
              <a:rPr lang="de-DE" sz="1100">
                <a:solidFill>
                  <a:srgbClr val="00A0FF"/>
                </a:solidFill>
                <a:latin typeface="Menlo-Regular" charset="0"/>
              </a:rPr>
              <a:t>NSLog</a:t>
            </a:r>
            <a:r>
              <a:rPr lang="de-DE" sz="1100">
                <a:solidFill>
                  <a:srgbClr val="FFFFFF"/>
                </a:solidFill>
                <a:latin typeface="Menlo-Regular" charset="0"/>
              </a:rPr>
              <a:t>(</a:t>
            </a:r>
            <a:r>
              <a:rPr lang="de-DE" sz="1100">
                <a:solidFill>
                  <a:srgbClr val="FF2C38"/>
                </a:solidFill>
                <a:latin typeface="Menlo-Regular" charset="0"/>
              </a:rPr>
              <a:t>@"Task %d done"</a:t>
            </a:r>
            <a:r>
              <a:rPr lang="de-DE" sz="1100">
                <a:solidFill>
                  <a:srgbClr val="FFFFFF"/>
                </a:solidFill>
                <a:latin typeface="Menlo-Regular" charset="0"/>
              </a:rPr>
              <a:t>, i);</a:t>
            </a:r>
          </a:p>
          <a:p>
            <a:r>
              <a:rPr lang="de-DE" sz="1100">
                <a:solidFill>
                  <a:srgbClr val="FFFFFF"/>
                </a:solidFill>
                <a:latin typeface="Menlo-Regular" charset="0"/>
              </a:rPr>
              <a:t>            </a:t>
            </a:r>
            <a:r>
              <a:rPr lang="de-DE" sz="1100">
                <a:solidFill>
                  <a:srgbClr val="00A0FF"/>
                </a:solidFill>
                <a:latin typeface="Menlo-Regular" charset="0"/>
              </a:rPr>
              <a:t>dispatch_semaphore_signal</a:t>
            </a:r>
            <a:r>
              <a:rPr lang="de-DE" sz="1100">
                <a:solidFill>
                  <a:srgbClr val="FFFFFF"/>
                </a:solidFill>
                <a:latin typeface="Menlo-Regular" charset="0"/>
              </a:rPr>
              <a:t>(sema);</a:t>
            </a:r>
          </a:p>
          <a:p>
            <a:r>
              <a:rPr lang="de-DE" sz="1100">
                <a:solidFill>
                  <a:srgbClr val="FFFFFF"/>
                </a:solidFill>
                <a:latin typeface="Menlo-Regular" charset="0"/>
              </a:rPr>
              <a:t>            </a:t>
            </a:r>
          </a:p>
          <a:p>
            <a:r>
              <a:rPr lang="de-DE" sz="1100">
                <a:solidFill>
                  <a:srgbClr val="FFFFFF"/>
                </a:solidFill>
                <a:latin typeface="Menlo-Regular" charset="0"/>
              </a:rPr>
              <a:t>        });</a:t>
            </a:r>
          </a:p>
          <a:p>
            <a:r>
              <a:rPr lang="de-DE" sz="1100">
                <a:solidFill>
                  <a:srgbClr val="FFFFFF"/>
                </a:solidFill>
                <a:latin typeface="Menlo-Regular" charset="0"/>
              </a:rPr>
              <a:t>    </a:t>
            </a:r>
          </a:p>
          <a:p>
            <a:r>
              <a:rPr lang="de-DE" sz="1100">
                <a:solidFill>
                  <a:srgbClr val="FFFFFF"/>
                </a:solidFill>
                <a:latin typeface="Menlo-Regular" charset="0"/>
              </a:rPr>
              <a:t>    }</a:t>
            </a:r>
          </a:p>
          <a:p>
            <a:r>
              <a:rPr lang="de-DE" sz="1100">
                <a:solidFill>
                  <a:srgbClr val="FFFFFF"/>
                </a:solidFill>
                <a:latin typeface="Menlo-Regular" charset="0"/>
              </a:rPr>
              <a:t>}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758922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Tham khảo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/>
              <a:t>[Concurrency Programming Guide] </a:t>
            </a:r>
            <a:r>
              <a:rPr lang="en-US" sz="2000">
                <a:hlinkClick r:id="rId2"/>
              </a:rPr>
              <a:t>https://developer.apple.com/library/mac/documentation/General/Conceptual/ConcurrencyProgrammingGuide/Introduction/Introduction.html</a:t>
            </a:r>
            <a:endParaRPr lang="en-US" sz="2000"/>
          </a:p>
          <a:p>
            <a:r>
              <a:rPr lang="en-US" sz="2000"/>
              <a:t> [Ray 1] </a:t>
            </a:r>
            <a:r>
              <a:rPr lang="en-US" sz="2000">
                <a:hlinkClick r:id="rId3"/>
              </a:rPr>
              <a:t>https://www.raywenderlich.com/79149/grand-central-dispatch-tutorial-swift-part-1</a:t>
            </a:r>
            <a:r>
              <a:rPr lang="en-US" sz="2000"/>
              <a:t> </a:t>
            </a:r>
          </a:p>
          <a:p>
            <a:r>
              <a:rPr lang="en-US" sz="2000"/>
              <a:t>[block syntax] </a:t>
            </a:r>
            <a:r>
              <a:rPr lang="en-US" sz="2000">
                <a:hlinkClick r:id="rId4"/>
              </a:rPr>
              <a:t>http://fuckingswiftblocksyntax.com/</a:t>
            </a:r>
            <a:r>
              <a:rPr lang="en-US" sz="2000"/>
              <a:t> </a:t>
            </a:r>
          </a:p>
          <a:p>
            <a:r>
              <a:rPr lang="en-US" sz="2000"/>
              <a:t>[GCD handbook] http://khanlou.com/2016/04/the-GCD-handbook/  </a:t>
            </a:r>
          </a:p>
          <a:p>
            <a:r>
              <a:rPr lang="en-US" sz="2000"/>
              <a:t>[Semaphore] </a:t>
            </a:r>
            <a:r>
              <a:rPr lang="en-US" sz="2000">
                <a:hlinkClick r:id="rId5"/>
              </a:rPr>
              <a:t>https://gist.github.com/ymyzk/808f72d55bdf0432077b</a:t>
            </a:r>
            <a:r>
              <a:rPr lang="en-US" sz="2000"/>
              <a:t> </a:t>
            </a:r>
          </a:p>
          <a:p>
            <a:r>
              <a:rPr lang="en-US" sz="2000"/>
              <a:t>Lock </a:t>
            </a:r>
            <a:r>
              <a:rPr lang="en-US" sz="2000">
                <a:hlinkClick r:id="rId6"/>
              </a:rPr>
              <a:t>https://gist.github.com/kristopherjohnson/d12877ee9a901867f599</a:t>
            </a:r>
            <a:r>
              <a:rPr lang="en-US" sz="2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512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60819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2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11" y="0"/>
            <a:ext cx="8918778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81600" y="4248150"/>
            <a:ext cx="2835263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Ứng dụng iOS thuộc loại này</a:t>
            </a:r>
          </a:p>
        </p:txBody>
      </p:sp>
    </p:spTree>
    <p:extLst>
      <p:ext uri="{BB962C8B-B14F-4D97-AF65-F5344CB8AC3E}">
        <p14:creationId xmlns:p14="http://schemas.microsoft.com/office/powerpoint/2010/main" val="174420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8042" y="1016000"/>
            <a:ext cx="1676400" cy="479822"/>
          </a:xfrm>
        </p:spPr>
        <p:txBody>
          <a:bodyPr/>
          <a:lstStyle/>
          <a:p>
            <a:r>
              <a:rPr lang="en-US"/>
              <a:t>Concurrent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58042" y="3302000"/>
            <a:ext cx="1676400" cy="457200"/>
          </a:xfrm>
        </p:spPr>
        <p:txBody>
          <a:bodyPr/>
          <a:lstStyle/>
          <a:p>
            <a:r>
              <a:rPr lang="en-US"/>
              <a:t>Parallel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063" y="25400"/>
            <a:ext cx="5073337" cy="45275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58042" y="4705350"/>
            <a:ext cx="6745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http://yosefk.com/blog/parallelism-and-concurrency-need-different-tools.html</a:t>
            </a:r>
          </a:p>
        </p:txBody>
      </p:sp>
    </p:spTree>
    <p:extLst>
      <p:ext uri="{BB962C8B-B14F-4D97-AF65-F5344CB8AC3E}">
        <p14:creationId xmlns:p14="http://schemas.microsoft.com/office/powerpoint/2010/main" val="44875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514350"/>
            <a:ext cx="8610600" cy="1402556"/>
          </a:xfrm>
        </p:spPr>
        <p:txBody>
          <a:bodyPr>
            <a:normAutofit/>
          </a:bodyPr>
          <a:lstStyle/>
          <a:p>
            <a:r>
              <a:rPr lang="en-US"/>
              <a:t>Queue là hàng đợi các tác vụ chờ được xử lý</a:t>
            </a:r>
            <a:br>
              <a:rPr lang="en-US"/>
            </a:br>
            <a:r>
              <a:rPr lang="en-US"/>
              <a:t>Nguyên tắc: FIFO, vào trước – ra trước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389362077"/>
              </p:ext>
            </p:extLst>
          </p:nvPr>
        </p:nvGraphicFramePr>
        <p:xfrm>
          <a:off x="266700" y="2145506"/>
          <a:ext cx="8724900" cy="2483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252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438150"/>
            <a:ext cx="8610600" cy="4114800"/>
          </a:xfrm>
        </p:spPr>
        <p:txBody>
          <a:bodyPr>
            <a:normAutofit/>
          </a:bodyPr>
          <a:lstStyle/>
          <a:p>
            <a:pPr algn="l"/>
            <a:r>
              <a:rPr lang="en-US"/>
              <a:t>Ứng dụng iOS có vài loại queues:</a:t>
            </a:r>
            <a:br>
              <a:rPr lang="en-US"/>
            </a:br>
            <a:r>
              <a:rPr lang="en-US"/>
              <a:t>+ </a:t>
            </a:r>
            <a:r>
              <a:rPr lang="en-US">
                <a:solidFill>
                  <a:srgbClr val="FF0000"/>
                </a:solidFill>
              </a:rPr>
              <a:t>Main Queue</a:t>
            </a:r>
            <a:r>
              <a:rPr lang="en-US"/>
              <a:t>: kiểu serial, xử lý trên vòng lặp chính của ứng dụng</a:t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+ </a:t>
            </a:r>
            <a:r>
              <a:rPr lang="en-US">
                <a:solidFill>
                  <a:srgbClr val="D4D400"/>
                </a:solidFill>
              </a:rPr>
              <a:t>Global Queue</a:t>
            </a:r>
            <a:r>
              <a:rPr lang="en-US"/>
              <a:t>: kiểu concurrent</a:t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+ </a:t>
            </a:r>
            <a:r>
              <a:rPr lang="en-US">
                <a:solidFill>
                  <a:srgbClr val="92D050"/>
                </a:solidFill>
              </a:rPr>
              <a:t>Programmer created Queue</a:t>
            </a:r>
          </a:p>
        </p:txBody>
      </p:sp>
    </p:spTree>
    <p:extLst>
      <p:ext uri="{BB962C8B-B14F-4D97-AF65-F5344CB8AC3E}">
        <p14:creationId xmlns:p14="http://schemas.microsoft.com/office/powerpoint/2010/main" val="24506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Concurrent Queue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28600" y="742950"/>
            <a:ext cx="4114800" cy="4191000"/>
          </a:xfrm>
        </p:spPr>
        <p:txBody>
          <a:bodyPr>
            <a:normAutofit lnSpcReduction="10000"/>
          </a:bodyPr>
          <a:lstStyle/>
          <a:p>
            <a:r>
              <a:rPr lang="en-US"/>
              <a:t>Các tác vụ được điều phối thực thi trên một nhóm thread</a:t>
            </a:r>
          </a:p>
          <a:p>
            <a:r>
              <a:rPr lang="en-US"/>
              <a:t>Đọc đồng thời từ 1 biến chung thì an toàn</a:t>
            </a:r>
          </a:p>
          <a:p>
            <a:r>
              <a:rPr lang="en-US"/>
              <a:t>Ghi đồng thời vào 1 biến chung thì không an toàn</a:t>
            </a:r>
          </a:p>
          <a:p>
            <a:r>
              <a:rPr lang="en-US"/>
              <a:t>Có thể buộc một số tác vụ chạy tuần tự 1 thread như là serial queue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Serial Queue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/>
              <a:t>Tác vụ trong serial queue luôn được thực thi </a:t>
            </a:r>
            <a:r>
              <a:rPr lang="en-US">
                <a:solidFill>
                  <a:srgbClr val="FF0000"/>
                </a:solidFill>
              </a:rPr>
              <a:t>tuần tự </a:t>
            </a:r>
            <a:r>
              <a:rPr lang="en-US"/>
              <a:t>trong 1 thread duy nhất</a:t>
            </a:r>
          </a:p>
          <a:p>
            <a:r>
              <a:rPr lang="en-US"/>
              <a:t>Đảm bảo đọc/ghi biến chung tuần tự, an toàn (</a:t>
            </a:r>
            <a:r>
              <a:rPr lang="en-US">
                <a:solidFill>
                  <a:srgbClr val="FF0000"/>
                </a:solidFill>
              </a:rPr>
              <a:t>thread safe</a:t>
            </a:r>
            <a:r>
              <a:rPr lang="en-US"/>
              <a:t>)</a:t>
            </a:r>
          </a:p>
          <a:p>
            <a:r>
              <a:rPr lang="en-US"/>
              <a:t>Main Queue là một serial queue đặc biệt quan trọng trong ứng dụng</a:t>
            </a:r>
          </a:p>
        </p:txBody>
      </p:sp>
    </p:spTree>
    <p:extLst>
      <p:ext uri="{BB962C8B-B14F-4D97-AF65-F5344CB8AC3E}">
        <p14:creationId xmlns:p14="http://schemas.microsoft.com/office/powerpoint/2010/main" val="138252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438150"/>
            <a:ext cx="8610600" cy="1402556"/>
          </a:xfrm>
        </p:spPr>
        <p:txBody>
          <a:bodyPr>
            <a:normAutofit fontScale="90000"/>
          </a:bodyPr>
          <a:lstStyle/>
          <a:p>
            <a:r>
              <a:rPr lang="en-US"/>
              <a:t>iOS có sẵn 4 concurrent queues mức độ ưu tiên khác nhau:</a:t>
            </a:r>
            <a:br>
              <a:rPr lang="en-US"/>
            </a:b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6555" y="2114550"/>
            <a:ext cx="834074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E47C48"/>
                </a:solidFill>
                <a:latin typeface="Menlo-Regular" charset="0"/>
              </a:rPr>
              <a:t>#define DISPATCH_QUEUE_PRIORITY_HIGH        </a:t>
            </a:r>
            <a:r>
              <a:rPr lang="en-US" sz="2000">
                <a:solidFill>
                  <a:srgbClr val="786DFF"/>
                </a:solidFill>
                <a:latin typeface="Menlo-Regular" charset="0"/>
              </a:rPr>
              <a:t>2</a:t>
            </a:r>
            <a:endParaRPr lang="en-US" sz="2000">
              <a:solidFill>
                <a:srgbClr val="E47C48"/>
              </a:solidFill>
              <a:latin typeface="Menlo-Regular" charset="0"/>
            </a:endParaRPr>
          </a:p>
          <a:p>
            <a:r>
              <a:rPr lang="en-US" sz="2000">
                <a:solidFill>
                  <a:srgbClr val="E47C48"/>
                </a:solidFill>
                <a:latin typeface="Menlo-Regular" charset="0"/>
              </a:rPr>
              <a:t/>
            </a:r>
            <a:br>
              <a:rPr lang="en-US" sz="2000">
                <a:solidFill>
                  <a:srgbClr val="E47C48"/>
                </a:solidFill>
                <a:latin typeface="Menlo-Regular" charset="0"/>
              </a:rPr>
            </a:br>
            <a:r>
              <a:rPr lang="en-US" sz="2000">
                <a:solidFill>
                  <a:srgbClr val="E47C48"/>
                </a:solidFill>
                <a:latin typeface="Menlo-Regular" charset="0"/>
              </a:rPr>
              <a:t>#define DISPATCH_QUEUE_PRIORITY_DEFAULT     </a:t>
            </a:r>
            <a:r>
              <a:rPr lang="en-US" sz="2000">
                <a:solidFill>
                  <a:srgbClr val="786DFF"/>
                </a:solidFill>
                <a:latin typeface="Menlo-Regular" charset="0"/>
              </a:rPr>
              <a:t>0</a:t>
            </a:r>
            <a:endParaRPr lang="en-US" sz="2000">
              <a:solidFill>
                <a:srgbClr val="E47C48"/>
              </a:solidFill>
              <a:latin typeface="Menlo-Regular" charset="0"/>
            </a:endParaRPr>
          </a:p>
          <a:p>
            <a:r>
              <a:rPr lang="en-US" sz="2000">
                <a:solidFill>
                  <a:srgbClr val="E47C48"/>
                </a:solidFill>
                <a:latin typeface="Menlo-Regular" charset="0"/>
              </a:rPr>
              <a:t/>
            </a:r>
            <a:br>
              <a:rPr lang="en-US" sz="2000">
                <a:solidFill>
                  <a:srgbClr val="E47C48"/>
                </a:solidFill>
                <a:latin typeface="Menlo-Regular" charset="0"/>
              </a:rPr>
            </a:br>
            <a:r>
              <a:rPr lang="en-US" sz="2000">
                <a:solidFill>
                  <a:srgbClr val="E47C48"/>
                </a:solidFill>
                <a:latin typeface="Menlo-Regular" charset="0"/>
              </a:rPr>
              <a:t>#define DISPATCH_QUEUE_PRIORITY_LOW         (-</a:t>
            </a:r>
            <a:r>
              <a:rPr lang="en-US" sz="2000">
                <a:solidFill>
                  <a:srgbClr val="786DFF"/>
                </a:solidFill>
                <a:latin typeface="Menlo-Regular" charset="0"/>
              </a:rPr>
              <a:t>2</a:t>
            </a:r>
            <a:r>
              <a:rPr lang="en-US" sz="2000">
                <a:solidFill>
                  <a:srgbClr val="E47C48"/>
                </a:solidFill>
                <a:latin typeface="Menlo-Regular" charset="0"/>
              </a:rPr>
              <a:t>)</a:t>
            </a:r>
          </a:p>
          <a:p>
            <a:r>
              <a:rPr lang="en-US" sz="2000">
                <a:solidFill>
                  <a:srgbClr val="E47C48"/>
                </a:solidFill>
                <a:latin typeface="Menlo-Regular" charset="0"/>
              </a:rPr>
              <a:t/>
            </a:r>
            <a:br>
              <a:rPr lang="en-US" sz="2000">
                <a:solidFill>
                  <a:srgbClr val="E47C48"/>
                </a:solidFill>
                <a:latin typeface="Menlo-Regular" charset="0"/>
              </a:rPr>
            </a:br>
            <a:r>
              <a:rPr lang="en-US" sz="2000">
                <a:solidFill>
                  <a:srgbClr val="E47C48"/>
                </a:solidFill>
                <a:latin typeface="Menlo-Regular" charset="0"/>
              </a:rPr>
              <a:t>#define DISPATCH_QUEUE_PRIORITY_BACKGROUND  INT16_MIN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81487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MasterBlack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2D05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teTemplate" id="{10AC1F0A-45F0-7D46-9412-3CF02DAEC374}" vid="{85EEE746-DFCE-4E4A-ABF1-3AEED92D02B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TechMasterTemplate</Template>
  <TotalTime>683</TotalTime>
  <Words>641</Words>
  <Application>Microsoft Macintosh PowerPoint</Application>
  <PresentationFormat>On-screen Show (16:9)</PresentationFormat>
  <Paragraphs>88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American Typewriter</vt:lpstr>
      <vt:lpstr>Arial</vt:lpstr>
      <vt:lpstr>Calibri</vt:lpstr>
      <vt:lpstr>Corbel</vt:lpstr>
      <vt:lpstr>Menlo-Regular</vt:lpstr>
      <vt:lpstr>Monaco</vt:lpstr>
      <vt:lpstr>Segoe UI</vt:lpstr>
      <vt:lpstr>TechMasterBlack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Queue là hàng đợi các tác vụ chờ được xử lý Nguyên tắc: FIFO, vào trước – ra trước</vt:lpstr>
      <vt:lpstr>Ứng dụng iOS có vài loại queues: + Main Queue: kiểu serial, xử lý trên vòng lặp chính của ứng dụng  + Global Queue: kiểu concurrent  + Programmer created Queue</vt:lpstr>
      <vt:lpstr>PowerPoint Presentation</vt:lpstr>
      <vt:lpstr>iOS có sẵn 4 concurrent queues mức độ ưu tiên khác nhau: </vt:lpstr>
      <vt:lpstr>3 tháng đầu tiên học lập trình, lập trình viên thường chỉ viết mã trên main thread</vt:lpstr>
      <vt:lpstr>Hiện các bộ phim bằng UICollectionView </vt:lpstr>
      <vt:lpstr>PowerPoint Presentation</vt:lpstr>
      <vt:lpstr>PowerPoint Presentation</vt:lpstr>
      <vt:lpstr>PowerPoint Presentation</vt:lpstr>
      <vt:lpstr>Critical Section: nơi buộc phải thread safe. Nếu có nhiều thread cùng sửa thì sẽ phải </vt:lpstr>
      <vt:lpstr>Race Condition</vt:lpstr>
      <vt:lpstr>Dead Lock</vt:lpstr>
      <vt:lpstr>Context Switch</vt:lpstr>
      <vt:lpstr>Semaphore</vt:lpstr>
      <vt:lpstr>PowerPoint Presentation</vt:lpstr>
      <vt:lpstr>Tham khảo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Cuong Trinh</dc:creator>
  <cp:lastModifiedBy>Cuong Trinh</cp:lastModifiedBy>
  <cp:revision>75</cp:revision>
  <dcterms:created xsi:type="dcterms:W3CDTF">2016-09-02T11:15:21Z</dcterms:created>
  <dcterms:modified xsi:type="dcterms:W3CDTF">2016-09-12T03:17:19Z</dcterms:modified>
</cp:coreProperties>
</file>